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82" r:id="rId4"/>
    <p:sldId id="283" r:id="rId5"/>
    <p:sldId id="261" r:id="rId6"/>
    <p:sldId id="259" r:id="rId7"/>
    <p:sldId id="284" r:id="rId8"/>
    <p:sldId id="263" r:id="rId9"/>
    <p:sldId id="286" r:id="rId10"/>
    <p:sldId id="264" r:id="rId11"/>
    <p:sldId id="265" r:id="rId12"/>
    <p:sldId id="266" r:id="rId13"/>
    <p:sldId id="267" r:id="rId14"/>
    <p:sldId id="268" r:id="rId15"/>
    <p:sldId id="269" r:id="rId16"/>
    <p:sldId id="285" r:id="rId17"/>
    <p:sldId id="272" r:id="rId18"/>
    <p:sldId id="273" r:id="rId19"/>
    <p:sldId id="274" r:id="rId20"/>
    <p:sldId id="287" r:id="rId21"/>
    <p:sldId id="275" r:id="rId22"/>
    <p:sldId id="276" r:id="rId23"/>
    <p:sldId id="280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1B10"/>
    <a:srgbClr val="000000"/>
    <a:srgbClr val="8DC63F"/>
    <a:srgbClr val="4A0C6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973DC1-00D6-6D08-8220-DC0F6A40CAAE}" v="380" dt="2025-04-10T11:37:50.3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9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552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hee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a black border&#10;&#10;AI-generated content may be incorrect.">
            <a:extLst>
              <a:ext uri="{FF2B5EF4-FFF2-40B4-BE49-F238E27FC236}">
                <a16:creationId xmlns:a16="http://schemas.microsoft.com/office/drawing/2014/main" id="{9D6C70BB-83BC-9A95-207C-184ADAD309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9144"/>
            <a:ext cx="12167616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73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BF45F11-1A5A-8B8E-BE9A-7A8BBD26647B}"/>
              </a:ext>
            </a:extLst>
          </p:cNvPr>
          <p:cNvSpPr txBox="1">
            <a:spLocks/>
          </p:cNvSpPr>
          <p:nvPr userDrawn="1"/>
        </p:nvSpPr>
        <p:spPr>
          <a:xfrm>
            <a:off x="6096001" y="6473476"/>
            <a:ext cx="5400674" cy="276999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F5BAED-F9EF-4195-8BB8-4E6A0C15137D}" type="slidenum">
              <a:rPr lang="en-GB" sz="1200" b="1" smtClean="0">
                <a:solidFill>
                  <a:srgbClr val="361B10"/>
                </a:solidFill>
                <a:latin typeface="Abadi Extra Light" panose="020B0204020104020204" pitchFamily="34" charset="0"/>
              </a:rPr>
              <a:pPr algn="r"/>
              <a:t>‹#›</a:t>
            </a:fld>
            <a:r>
              <a:rPr lang="en-GB" sz="1200" b="1" dirty="0">
                <a:solidFill>
                  <a:srgbClr val="361B10"/>
                </a:solidFill>
                <a:latin typeface="Abadi Extra Light" panose="020B0204020104020204" pitchFamily="34" charset="0"/>
              </a:rPr>
              <a:t> </a:t>
            </a:r>
            <a:endParaRPr lang="en-GB" sz="1200" b="0" dirty="0">
              <a:solidFill>
                <a:srgbClr val="361B1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9551FB3-FEB6-2819-A27F-98F97586937D}"/>
              </a:ext>
            </a:extLst>
          </p:cNvPr>
          <p:cNvSpPr txBox="1">
            <a:spLocks/>
          </p:cNvSpPr>
          <p:nvPr userDrawn="1"/>
        </p:nvSpPr>
        <p:spPr>
          <a:xfrm>
            <a:off x="5634362" y="5384926"/>
            <a:ext cx="5400675" cy="430493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b="0" dirty="0"/>
              <a:t>08 | 04 | 2025 </a:t>
            </a: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23CBC2B2-003B-B138-5AE9-D1A8F93B7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21886"/>
            <a:ext cx="821779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GB" sz="3200">
                <a:solidFill>
                  <a:srgbClr val="361B10"/>
                </a:solidFill>
                <a:latin typeface="Abadi Extra Light" panose="020B0204020104020204" pitchFamily="34" charset="0"/>
                <a:ea typeface="+mn-ea"/>
                <a:cs typeface="+mn-cs"/>
              </a:defRPr>
            </a:lvl1pPr>
          </a:lstStyle>
          <a:p>
            <a:pPr marL="0" lvl="0"/>
            <a:r>
              <a:rPr lang="en-GB" dirty="0"/>
              <a:t>Click to edit Master title style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DCF7C3F-EE3C-491C-DF13-D0FE7F9D35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13119" y="125893"/>
            <a:ext cx="2583556" cy="53152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55C7680-A24E-FF46-9A30-D7F4C2D31766}"/>
              </a:ext>
            </a:extLst>
          </p:cNvPr>
          <p:cNvCxnSpPr/>
          <p:nvPr userDrawn="1"/>
        </p:nvCxnSpPr>
        <p:spPr>
          <a:xfrm>
            <a:off x="695325" y="765175"/>
            <a:ext cx="10801350" cy="0"/>
          </a:xfrm>
          <a:prstGeom prst="line">
            <a:avLst/>
          </a:prstGeom>
          <a:ln>
            <a:solidFill>
              <a:srgbClr val="361B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1635F2-07A7-2FAF-B0AB-8A13F450C29B}"/>
              </a:ext>
            </a:extLst>
          </p:cNvPr>
          <p:cNvCxnSpPr/>
          <p:nvPr userDrawn="1"/>
        </p:nvCxnSpPr>
        <p:spPr>
          <a:xfrm>
            <a:off x="695325" y="6427507"/>
            <a:ext cx="10801350" cy="0"/>
          </a:xfrm>
          <a:prstGeom prst="line">
            <a:avLst/>
          </a:prstGeom>
          <a:ln>
            <a:solidFill>
              <a:srgbClr val="361B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5A08AF9-498F-475E-9598-347FA7FCB214}"/>
              </a:ext>
            </a:extLst>
          </p:cNvPr>
          <p:cNvSpPr txBox="1"/>
          <p:nvPr userDrawn="1"/>
        </p:nvSpPr>
        <p:spPr>
          <a:xfrm>
            <a:off x="695325" y="6473477"/>
            <a:ext cx="31464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361B10"/>
                </a:solidFill>
                <a:latin typeface="Abadi Extra Light" panose="020B0204020104020204" pitchFamily="34" charset="0"/>
              </a:rPr>
              <a:t>From Heart to Brain: </a:t>
            </a:r>
            <a:r>
              <a:rPr lang="en-GB" sz="1200" b="1" i="0" u="none" strike="noStrike" baseline="0" dirty="0">
                <a:solidFill>
                  <a:srgbClr val="361B10"/>
                </a:solidFill>
                <a:latin typeface="Abadi Extra Light" panose="020B0204020104020204" pitchFamily="34" charset="0"/>
              </a:rPr>
              <a:t>The Secret Life of </a:t>
            </a:r>
            <a:r>
              <a:rPr lang="en-GB" sz="1200" b="1" i="0" u="none" strike="noStrike" baseline="0" dirty="0" err="1">
                <a:solidFill>
                  <a:srgbClr val="361B10"/>
                </a:solidFill>
                <a:latin typeface="Abadi Extra Light" panose="020B0204020104020204" pitchFamily="34" charset="0"/>
              </a:rPr>
              <a:t>Mounjaro</a:t>
            </a:r>
            <a:r>
              <a:rPr lang="en-GB" sz="1200" b="1" i="0" u="none" strike="noStrike" baseline="0" dirty="0">
                <a:solidFill>
                  <a:srgbClr val="361B10"/>
                </a:solidFill>
                <a:latin typeface="Abadi Extra Light" panose="020B0204020104020204" pitchFamily="34" charset="0"/>
              </a:rPr>
              <a:t> </a:t>
            </a:r>
            <a:endParaRPr lang="en-GB" sz="1200" b="1" dirty="0">
              <a:solidFill>
                <a:srgbClr val="361B10"/>
              </a:solidFill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319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9551FB3-FEB6-2819-A27F-98F97586937D}"/>
              </a:ext>
            </a:extLst>
          </p:cNvPr>
          <p:cNvSpPr txBox="1">
            <a:spLocks/>
          </p:cNvSpPr>
          <p:nvPr userDrawn="1"/>
        </p:nvSpPr>
        <p:spPr>
          <a:xfrm>
            <a:off x="5634362" y="5384926"/>
            <a:ext cx="5400675" cy="430493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b="0" dirty="0"/>
              <a:t>08 | 04 | 2025 </a:t>
            </a: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23CBC2B2-003B-B138-5AE9-D1A8F93B7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21886"/>
            <a:ext cx="821779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GB" sz="3200">
                <a:solidFill>
                  <a:srgbClr val="361B10"/>
                </a:solidFill>
                <a:latin typeface="Abadi Extra Light" panose="020B0204020104020204" pitchFamily="34" charset="0"/>
                <a:ea typeface="+mn-ea"/>
                <a:cs typeface="+mn-cs"/>
              </a:defRPr>
            </a:lvl1pPr>
          </a:lstStyle>
          <a:p>
            <a:pPr marL="0" lvl="0"/>
            <a:r>
              <a:rPr lang="en-GB" dirty="0"/>
              <a:t>Click to edit Master title style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DCF7C3F-EE3C-491C-DF13-D0FE7F9D35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13119" y="125893"/>
            <a:ext cx="2583556" cy="53152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55C7680-A24E-FF46-9A30-D7F4C2D31766}"/>
              </a:ext>
            </a:extLst>
          </p:cNvPr>
          <p:cNvCxnSpPr/>
          <p:nvPr userDrawn="1"/>
        </p:nvCxnSpPr>
        <p:spPr>
          <a:xfrm>
            <a:off x="695325" y="765175"/>
            <a:ext cx="10801350" cy="0"/>
          </a:xfrm>
          <a:prstGeom prst="line">
            <a:avLst/>
          </a:prstGeom>
          <a:ln>
            <a:solidFill>
              <a:srgbClr val="361B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1635F2-07A7-2FAF-B0AB-8A13F450C29B}"/>
              </a:ext>
            </a:extLst>
          </p:cNvPr>
          <p:cNvCxnSpPr/>
          <p:nvPr userDrawn="1"/>
        </p:nvCxnSpPr>
        <p:spPr>
          <a:xfrm>
            <a:off x="695325" y="6427507"/>
            <a:ext cx="10801350" cy="0"/>
          </a:xfrm>
          <a:prstGeom prst="line">
            <a:avLst/>
          </a:prstGeom>
          <a:ln>
            <a:solidFill>
              <a:srgbClr val="361B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64CD7C-C8B9-B045-5B0D-80909F21328C}"/>
              </a:ext>
            </a:extLst>
          </p:cNvPr>
          <p:cNvCxnSpPr/>
          <p:nvPr userDrawn="1"/>
        </p:nvCxnSpPr>
        <p:spPr>
          <a:xfrm>
            <a:off x="6096000" y="908050"/>
            <a:ext cx="0" cy="5365750"/>
          </a:xfrm>
          <a:prstGeom prst="line">
            <a:avLst/>
          </a:prstGeom>
          <a:ln>
            <a:solidFill>
              <a:srgbClr val="361B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7A2F692-C9BC-D07B-148D-A4CBED937F0D}"/>
              </a:ext>
            </a:extLst>
          </p:cNvPr>
          <p:cNvSpPr txBox="1">
            <a:spLocks/>
          </p:cNvSpPr>
          <p:nvPr userDrawn="1"/>
        </p:nvSpPr>
        <p:spPr>
          <a:xfrm>
            <a:off x="6096001" y="6473476"/>
            <a:ext cx="5400674" cy="276999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F5BAED-F9EF-4195-8BB8-4E6A0C15137D}" type="slidenum">
              <a:rPr lang="en-GB" sz="1200" b="1" smtClean="0">
                <a:solidFill>
                  <a:srgbClr val="361B10"/>
                </a:solidFill>
                <a:latin typeface="Abadi Extra Light" panose="020B0204020104020204" pitchFamily="34" charset="0"/>
              </a:rPr>
              <a:pPr algn="r"/>
              <a:t>‹#›</a:t>
            </a:fld>
            <a:r>
              <a:rPr lang="en-GB" sz="1200" b="1" dirty="0">
                <a:solidFill>
                  <a:srgbClr val="361B10"/>
                </a:solidFill>
                <a:latin typeface="Abadi Extra Light" panose="020B0204020104020204" pitchFamily="34" charset="0"/>
              </a:rPr>
              <a:t> </a:t>
            </a:r>
            <a:endParaRPr lang="en-GB" sz="1200" b="0" dirty="0">
              <a:solidFill>
                <a:srgbClr val="361B1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655C14-85DC-23ED-B6D8-CEEB0B7A77A1}"/>
              </a:ext>
            </a:extLst>
          </p:cNvPr>
          <p:cNvSpPr txBox="1"/>
          <p:nvPr userDrawn="1"/>
        </p:nvSpPr>
        <p:spPr>
          <a:xfrm>
            <a:off x="695325" y="6473477"/>
            <a:ext cx="31464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361B10"/>
                </a:solidFill>
                <a:latin typeface="Abadi Extra Light" panose="020B0204020104020204" pitchFamily="34" charset="0"/>
              </a:rPr>
              <a:t>From Heart to Brain: </a:t>
            </a:r>
            <a:r>
              <a:rPr lang="en-GB" sz="1200" b="1" i="0" u="none" strike="noStrike" baseline="0" dirty="0">
                <a:solidFill>
                  <a:srgbClr val="361B10"/>
                </a:solidFill>
                <a:latin typeface="Abadi Extra Light" panose="020B0204020104020204" pitchFamily="34" charset="0"/>
              </a:rPr>
              <a:t>The Secret Life of </a:t>
            </a:r>
            <a:r>
              <a:rPr lang="en-GB" sz="1200" b="1" i="0" u="none" strike="noStrike" baseline="0" dirty="0" err="1">
                <a:solidFill>
                  <a:srgbClr val="361B10"/>
                </a:solidFill>
                <a:latin typeface="Abadi Extra Light" panose="020B0204020104020204" pitchFamily="34" charset="0"/>
              </a:rPr>
              <a:t>Mounjaro</a:t>
            </a:r>
            <a:r>
              <a:rPr lang="en-GB" sz="1200" b="1" i="0" u="none" strike="noStrike" baseline="0" dirty="0">
                <a:solidFill>
                  <a:srgbClr val="361B10"/>
                </a:solidFill>
                <a:latin typeface="Abadi Extra Light" panose="020B0204020104020204" pitchFamily="34" charset="0"/>
              </a:rPr>
              <a:t> </a:t>
            </a:r>
            <a:endParaRPr lang="en-GB" sz="1200" b="1" dirty="0">
              <a:solidFill>
                <a:srgbClr val="361B10"/>
              </a:solidFill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412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572" userDrawn="1">
          <p15:clr>
            <a:srgbClr val="FBAE40"/>
          </p15:clr>
        </p15:guide>
        <p15:guide id="3" orient="horz" pos="395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9551FB3-FEB6-2819-A27F-98F97586937D}"/>
              </a:ext>
            </a:extLst>
          </p:cNvPr>
          <p:cNvSpPr txBox="1">
            <a:spLocks/>
          </p:cNvSpPr>
          <p:nvPr userDrawn="1"/>
        </p:nvSpPr>
        <p:spPr>
          <a:xfrm>
            <a:off x="5634362" y="5384926"/>
            <a:ext cx="5400675" cy="430493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b="0" dirty="0"/>
              <a:t>08 | 04 | 2025 </a:t>
            </a: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23CBC2B2-003B-B138-5AE9-D1A8F93B7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21886"/>
            <a:ext cx="821779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GB" sz="3200">
                <a:solidFill>
                  <a:srgbClr val="361B10"/>
                </a:solidFill>
                <a:latin typeface="Abadi Extra Light" panose="020B0204020104020204" pitchFamily="34" charset="0"/>
                <a:ea typeface="+mn-ea"/>
                <a:cs typeface="+mn-cs"/>
              </a:defRPr>
            </a:lvl1pPr>
          </a:lstStyle>
          <a:p>
            <a:pPr marL="0" lvl="0"/>
            <a:r>
              <a:rPr lang="en-GB" dirty="0"/>
              <a:t>Click to edit Master title style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DCF7C3F-EE3C-491C-DF13-D0FE7F9D35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13119" y="125893"/>
            <a:ext cx="2583556" cy="53152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55C7680-A24E-FF46-9A30-D7F4C2D31766}"/>
              </a:ext>
            </a:extLst>
          </p:cNvPr>
          <p:cNvCxnSpPr/>
          <p:nvPr userDrawn="1"/>
        </p:nvCxnSpPr>
        <p:spPr>
          <a:xfrm>
            <a:off x="695325" y="765175"/>
            <a:ext cx="10801350" cy="0"/>
          </a:xfrm>
          <a:prstGeom prst="line">
            <a:avLst/>
          </a:prstGeom>
          <a:ln>
            <a:solidFill>
              <a:srgbClr val="361B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1635F2-07A7-2FAF-B0AB-8A13F450C29B}"/>
              </a:ext>
            </a:extLst>
          </p:cNvPr>
          <p:cNvCxnSpPr/>
          <p:nvPr userDrawn="1"/>
        </p:nvCxnSpPr>
        <p:spPr>
          <a:xfrm>
            <a:off x="695325" y="6427507"/>
            <a:ext cx="10801350" cy="0"/>
          </a:xfrm>
          <a:prstGeom prst="line">
            <a:avLst/>
          </a:prstGeom>
          <a:ln>
            <a:solidFill>
              <a:srgbClr val="361B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64CD7C-C8B9-B045-5B0D-80909F21328C}"/>
              </a:ext>
            </a:extLst>
          </p:cNvPr>
          <p:cNvCxnSpPr/>
          <p:nvPr userDrawn="1"/>
        </p:nvCxnSpPr>
        <p:spPr>
          <a:xfrm>
            <a:off x="4293831" y="908050"/>
            <a:ext cx="0" cy="5365750"/>
          </a:xfrm>
          <a:prstGeom prst="line">
            <a:avLst/>
          </a:prstGeom>
          <a:ln>
            <a:solidFill>
              <a:srgbClr val="361B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7A2F692-C9BC-D07B-148D-A4CBED937F0D}"/>
              </a:ext>
            </a:extLst>
          </p:cNvPr>
          <p:cNvSpPr txBox="1">
            <a:spLocks/>
          </p:cNvSpPr>
          <p:nvPr userDrawn="1"/>
        </p:nvSpPr>
        <p:spPr>
          <a:xfrm>
            <a:off x="6096001" y="6473476"/>
            <a:ext cx="5400674" cy="276999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F5BAED-F9EF-4195-8BB8-4E6A0C15137D}" type="slidenum">
              <a:rPr lang="en-GB" sz="1200" b="1" smtClean="0">
                <a:solidFill>
                  <a:srgbClr val="361B10"/>
                </a:solidFill>
                <a:latin typeface="Abadi Extra Light" panose="020B0204020104020204" pitchFamily="34" charset="0"/>
              </a:rPr>
              <a:pPr algn="r"/>
              <a:t>‹#›</a:t>
            </a:fld>
            <a:r>
              <a:rPr lang="en-GB" sz="1200" b="1" dirty="0">
                <a:solidFill>
                  <a:srgbClr val="361B10"/>
                </a:solidFill>
                <a:latin typeface="Abadi Extra Light" panose="020B0204020104020204" pitchFamily="34" charset="0"/>
              </a:rPr>
              <a:t> </a:t>
            </a:r>
            <a:endParaRPr lang="en-GB" sz="1200" b="0" dirty="0">
              <a:solidFill>
                <a:srgbClr val="361B1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655C14-85DC-23ED-B6D8-CEEB0B7A77A1}"/>
              </a:ext>
            </a:extLst>
          </p:cNvPr>
          <p:cNvSpPr txBox="1"/>
          <p:nvPr userDrawn="1"/>
        </p:nvSpPr>
        <p:spPr>
          <a:xfrm>
            <a:off x="695325" y="6473477"/>
            <a:ext cx="31464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361B10"/>
                </a:solidFill>
                <a:latin typeface="Abadi Extra Light" panose="020B0204020104020204" pitchFamily="34" charset="0"/>
              </a:rPr>
              <a:t>From Heart to Brain: </a:t>
            </a:r>
            <a:r>
              <a:rPr lang="en-GB" sz="1200" b="1" i="0" u="none" strike="noStrike" baseline="0" dirty="0">
                <a:solidFill>
                  <a:srgbClr val="361B10"/>
                </a:solidFill>
                <a:latin typeface="Abadi Extra Light" panose="020B0204020104020204" pitchFamily="34" charset="0"/>
              </a:rPr>
              <a:t>The Secret Life of </a:t>
            </a:r>
            <a:r>
              <a:rPr lang="en-GB" sz="1200" b="1" i="0" u="none" strike="noStrike" baseline="0" dirty="0" err="1">
                <a:solidFill>
                  <a:srgbClr val="361B10"/>
                </a:solidFill>
                <a:latin typeface="Abadi Extra Light" panose="020B0204020104020204" pitchFamily="34" charset="0"/>
              </a:rPr>
              <a:t>Mounjaro</a:t>
            </a:r>
            <a:r>
              <a:rPr lang="en-GB" sz="1200" b="1" i="0" u="none" strike="noStrike" baseline="0" dirty="0">
                <a:solidFill>
                  <a:srgbClr val="361B10"/>
                </a:solidFill>
                <a:latin typeface="Abadi Extra Light" panose="020B0204020104020204" pitchFamily="34" charset="0"/>
              </a:rPr>
              <a:t> </a:t>
            </a:r>
            <a:endParaRPr lang="en-GB" sz="1200" b="1" dirty="0">
              <a:solidFill>
                <a:srgbClr val="361B10"/>
              </a:solidFill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576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572" userDrawn="1">
          <p15:clr>
            <a:srgbClr val="FBAE40"/>
          </p15:clr>
        </p15:guide>
        <p15:guide id="3" orient="horz" pos="3952" userDrawn="1">
          <p15:clr>
            <a:srgbClr val="FBAE40"/>
          </p15:clr>
        </p15:guide>
        <p15:guide id="4" pos="270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9551FB3-FEB6-2819-A27F-98F97586937D}"/>
              </a:ext>
            </a:extLst>
          </p:cNvPr>
          <p:cNvSpPr txBox="1">
            <a:spLocks/>
          </p:cNvSpPr>
          <p:nvPr userDrawn="1"/>
        </p:nvSpPr>
        <p:spPr>
          <a:xfrm>
            <a:off x="5634362" y="5384926"/>
            <a:ext cx="5400675" cy="430493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b="0" dirty="0"/>
              <a:t>08 | 04 | 2025 </a:t>
            </a: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23CBC2B2-003B-B138-5AE9-D1A8F93B7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21886"/>
            <a:ext cx="821779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GB" sz="3200">
                <a:solidFill>
                  <a:srgbClr val="361B10"/>
                </a:solidFill>
                <a:latin typeface="Abadi Extra Light" panose="020B0204020104020204" pitchFamily="34" charset="0"/>
                <a:ea typeface="+mn-ea"/>
                <a:cs typeface="+mn-cs"/>
              </a:defRPr>
            </a:lvl1pPr>
          </a:lstStyle>
          <a:p>
            <a:pPr marL="0" lvl="0"/>
            <a:r>
              <a:rPr lang="en-GB" dirty="0"/>
              <a:t>Click to edit Master title style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DCF7C3F-EE3C-491C-DF13-D0FE7F9D35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13119" y="125893"/>
            <a:ext cx="2583556" cy="53152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55C7680-A24E-FF46-9A30-D7F4C2D31766}"/>
              </a:ext>
            </a:extLst>
          </p:cNvPr>
          <p:cNvCxnSpPr/>
          <p:nvPr userDrawn="1"/>
        </p:nvCxnSpPr>
        <p:spPr>
          <a:xfrm>
            <a:off x="695325" y="765175"/>
            <a:ext cx="10801350" cy="0"/>
          </a:xfrm>
          <a:prstGeom prst="line">
            <a:avLst/>
          </a:prstGeom>
          <a:ln>
            <a:solidFill>
              <a:srgbClr val="361B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1635F2-07A7-2FAF-B0AB-8A13F450C29B}"/>
              </a:ext>
            </a:extLst>
          </p:cNvPr>
          <p:cNvCxnSpPr/>
          <p:nvPr userDrawn="1"/>
        </p:nvCxnSpPr>
        <p:spPr>
          <a:xfrm>
            <a:off x="695325" y="6427507"/>
            <a:ext cx="10801350" cy="0"/>
          </a:xfrm>
          <a:prstGeom prst="line">
            <a:avLst/>
          </a:prstGeom>
          <a:ln>
            <a:solidFill>
              <a:srgbClr val="361B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64CD7C-C8B9-B045-5B0D-80909F21328C}"/>
              </a:ext>
            </a:extLst>
          </p:cNvPr>
          <p:cNvCxnSpPr/>
          <p:nvPr userDrawn="1"/>
        </p:nvCxnSpPr>
        <p:spPr>
          <a:xfrm>
            <a:off x="4293831" y="908050"/>
            <a:ext cx="0" cy="5365750"/>
          </a:xfrm>
          <a:prstGeom prst="line">
            <a:avLst/>
          </a:prstGeom>
          <a:ln>
            <a:solidFill>
              <a:srgbClr val="361B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7A2F692-C9BC-D07B-148D-A4CBED937F0D}"/>
              </a:ext>
            </a:extLst>
          </p:cNvPr>
          <p:cNvSpPr txBox="1">
            <a:spLocks/>
          </p:cNvSpPr>
          <p:nvPr userDrawn="1"/>
        </p:nvSpPr>
        <p:spPr>
          <a:xfrm>
            <a:off x="6096001" y="6473476"/>
            <a:ext cx="5400674" cy="276999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F5BAED-F9EF-4195-8BB8-4E6A0C15137D}" type="slidenum">
              <a:rPr lang="en-GB" sz="1200" b="1" smtClean="0">
                <a:solidFill>
                  <a:srgbClr val="361B10"/>
                </a:solidFill>
                <a:latin typeface="Abadi Extra Light" panose="020B0204020104020204" pitchFamily="34" charset="0"/>
              </a:rPr>
              <a:pPr algn="r"/>
              <a:t>‹#›</a:t>
            </a:fld>
            <a:r>
              <a:rPr lang="en-GB" sz="1200" b="1" dirty="0">
                <a:solidFill>
                  <a:srgbClr val="361B10"/>
                </a:solidFill>
                <a:latin typeface="Abadi Extra Light" panose="020B0204020104020204" pitchFamily="34" charset="0"/>
              </a:rPr>
              <a:t> </a:t>
            </a:r>
            <a:endParaRPr lang="en-GB" sz="1200" b="0" dirty="0">
              <a:solidFill>
                <a:srgbClr val="361B1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655C14-85DC-23ED-B6D8-CEEB0B7A77A1}"/>
              </a:ext>
            </a:extLst>
          </p:cNvPr>
          <p:cNvSpPr txBox="1"/>
          <p:nvPr userDrawn="1"/>
        </p:nvSpPr>
        <p:spPr>
          <a:xfrm>
            <a:off x="695325" y="6473477"/>
            <a:ext cx="31464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361B10"/>
                </a:solidFill>
                <a:latin typeface="Abadi Extra Light" panose="020B0204020104020204" pitchFamily="34" charset="0"/>
              </a:rPr>
              <a:t>From Heart to Brain: </a:t>
            </a:r>
            <a:r>
              <a:rPr lang="en-GB" sz="1200" b="1" i="0" u="none" strike="noStrike" baseline="0" dirty="0">
                <a:solidFill>
                  <a:srgbClr val="361B10"/>
                </a:solidFill>
                <a:latin typeface="Abadi Extra Light" panose="020B0204020104020204" pitchFamily="34" charset="0"/>
              </a:rPr>
              <a:t>The Secret Life of </a:t>
            </a:r>
            <a:r>
              <a:rPr lang="en-GB" sz="1200" b="1" i="0" u="none" strike="noStrike" baseline="0" dirty="0" err="1">
                <a:solidFill>
                  <a:srgbClr val="361B10"/>
                </a:solidFill>
                <a:latin typeface="Abadi Extra Light" panose="020B0204020104020204" pitchFamily="34" charset="0"/>
              </a:rPr>
              <a:t>Mounjaro</a:t>
            </a:r>
            <a:r>
              <a:rPr lang="en-GB" sz="1200" b="1" i="0" u="none" strike="noStrike" baseline="0" dirty="0">
                <a:solidFill>
                  <a:srgbClr val="361B10"/>
                </a:solidFill>
                <a:latin typeface="Abadi Extra Light" panose="020B0204020104020204" pitchFamily="34" charset="0"/>
              </a:rPr>
              <a:t> </a:t>
            </a:r>
            <a:endParaRPr lang="en-GB" sz="1200" b="1" dirty="0">
              <a:solidFill>
                <a:srgbClr val="361B10"/>
              </a:solidFill>
              <a:latin typeface="Abadi Extra Light" panose="020B02040201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DFF1C86-998B-03B5-DA0B-3A830D62796B}"/>
              </a:ext>
            </a:extLst>
          </p:cNvPr>
          <p:cNvCxnSpPr/>
          <p:nvPr userDrawn="1"/>
        </p:nvCxnSpPr>
        <p:spPr>
          <a:xfrm>
            <a:off x="7890768" y="908050"/>
            <a:ext cx="0" cy="5365750"/>
          </a:xfrm>
          <a:prstGeom prst="line">
            <a:avLst/>
          </a:prstGeom>
          <a:ln>
            <a:solidFill>
              <a:srgbClr val="361B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507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74" userDrawn="1">
          <p15:clr>
            <a:srgbClr val="FBAE40"/>
          </p15:clr>
        </p15:guide>
        <p15:guide id="2" orient="horz" pos="572" userDrawn="1">
          <p15:clr>
            <a:srgbClr val="FBAE40"/>
          </p15:clr>
        </p15:guide>
        <p15:guide id="3" orient="horz" pos="3952" userDrawn="1">
          <p15:clr>
            <a:srgbClr val="FBAE40"/>
          </p15:clr>
        </p15:guide>
        <p15:guide id="4" pos="270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ingerprint&#10;&#10;AI-generated content may be incorrect.">
            <a:extLst>
              <a:ext uri="{FF2B5EF4-FFF2-40B4-BE49-F238E27FC236}">
                <a16:creationId xmlns:a16="http://schemas.microsoft.com/office/drawing/2014/main" id="{98F8DA36-6E7F-CEC2-EBEB-2CFF2D922D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40D9D57-4743-9E7A-73DB-7D1235BE66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93359" y="2934696"/>
            <a:ext cx="4805282" cy="98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43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229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432692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038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58" r:id="rId3"/>
    <p:sldLayoutId id="2147483659" r:id="rId4"/>
    <p:sldLayoutId id="2147483660" r:id="rId5"/>
    <p:sldLayoutId id="2147483657" r:id="rId6"/>
    <p:sldLayoutId id="214748366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242" userDrawn="1">
          <p15:clr>
            <a:srgbClr val="F26B43"/>
          </p15:clr>
        </p15:guide>
        <p15:guide id="4" pos="438" userDrawn="1">
          <p15:clr>
            <a:srgbClr val="F26B43"/>
          </p15:clr>
        </p15:guide>
        <p15:guide id="5" orient="horz" pos="482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8BF3FC-FE6A-B1DE-9585-EB849A318538}"/>
              </a:ext>
            </a:extLst>
          </p:cNvPr>
          <p:cNvSpPr txBox="1"/>
          <p:nvPr/>
        </p:nvSpPr>
        <p:spPr>
          <a:xfrm>
            <a:off x="3575050" y="1872675"/>
            <a:ext cx="34804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Abadi Extra Light" panose="020B0204020104020204" pitchFamily="34" charset="0"/>
              </a:rPr>
              <a:t>From Heart to Brain: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F2AD60-E516-1E0E-8CD8-D70610FCC900}"/>
              </a:ext>
            </a:extLst>
          </p:cNvPr>
          <p:cNvSpPr txBox="1"/>
          <p:nvPr/>
        </p:nvSpPr>
        <p:spPr>
          <a:xfrm>
            <a:off x="3575050" y="2457450"/>
            <a:ext cx="7289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Abadi" panose="020F0502020204030204" pitchFamily="34" charset="0"/>
              </a:rPr>
              <a:t>The Secret Life of </a:t>
            </a:r>
            <a:r>
              <a:rPr lang="en-GB" sz="4800" b="1" dirty="0" err="1">
                <a:solidFill>
                  <a:schemeClr val="bg1"/>
                </a:solidFill>
                <a:latin typeface="Abadi" panose="020F0502020204030204" pitchFamily="34" charset="0"/>
              </a:rPr>
              <a:t>Mounjaro</a:t>
            </a:r>
            <a:endParaRPr lang="en-GB" sz="4800" b="1" dirty="0">
              <a:solidFill>
                <a:schemeClr val="bg1"/>
              </a:solidFill>
              <a:latin typeface="Abad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691179-83D0-3DF8-3797-8A55D7D676F8}"/>
              </a:ext>
            </a:extLst>
          </p:cNvPr>
          <p:cNvCxnSpPr>
            <a:cxnSpLocks/>
          </p:cNvCxnSpPr>
          <p:nvPr/>
        </p:nvCxnSpPr>
        <p:spPr>
          <a:xfrm>
            <a:off x="3575050" y="3429000"/>
            <a:ext cx="75612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BC44F01-95F5-3388-FD5D-AAEDB810292F}"/>
              </a:ext>
            </a:extLst>
          </p:cNvPr>
          <p:cNvSpPr txBox="1"/>
          <p:nvPr/>
        </p:nvSpPr>
        <p:spPr>
          <a:xfrm>
            <a:off x="3575050" y="3734722"/>
            <a:ext cx="3912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badi Extra Light" panose="020B0204020104020204" pitchFamily="34" charset="0"/>
              </a:rPr>
              <a:t>Presented by: </a:t>
            </a:r>
            <a:r>
              <a:rPr lang="en-GB" sz="2400" dirty="0">
                <a:solidFill>
                  <a:schemeClr val="bg1"/>
                </a:solidFill>
                <a:latin typeface="Abadi" panose="020B0604020104020204" pitchFamily="34" charset="0"/>
              </a:rPr>
              <a:t>Dr. Bob Sangar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7AD2BE6-5D5A-3412-045A-E25B98BC8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75050" y="4932258"/>
            <a:ext cx="3912417" cy="80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69631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19985-2B04-1045-4ACA-6853FF976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21886"/>
            <a:ext cx="8217794" cy="535531"/>
          </a:xfrm>
        </p:spPr>
        <p:txBody>
          <a:bodyPr/>
          <a:lstStyle/>
          <a:p>
            <a:r>
              <a:rPr lang="en-GB" dirty="0"/>
              <a:t>Cardiovascular Triumph – More than Glucose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9C4B44-1BBA-0C8E-0432-F42A060B1197}"/>
              </a:ext>
            </a:extLst>
          </p:cNvPr>
          <p:cNvSpPr txBox="1"/>
          <p:nvPr/>
        </p:nvSpPr>
        <p:spPr>
          <a:xfrm>
            <a:off x="4656313" y="1920895"/>
            <a:ext cx="6480000" cy="30162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Bef>
                <a:spcPts val="1200"/>
              </a:spcBef>
              <a:buBlip>
                <a:blip r:embed="rId2"/>
              </a:buBlip>
            </a:pPr>
            <a: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  <a:t>13-26% MACE reduction vs placebo</a:t>
            </a:r>
            <a:b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</a:br>
            <a:endParaRPr lang="en-GB" sz="2000" dirty="0">
              <a:solidFill>
                <a:srgbClr val="000000"/>
              </a:solidFill>
              <a:latin typeface="Abadi Extra Light" panose="020B0204020104020204" pitchFamily="34" charset="0"/>
            </a:endParaRPr>
          </a:p>
          <a:p>
            <a:pPr marL="342900" indent="-342900">
              <a:spcBef>
                <a:spcPts val="1200"/>
              </a:spcBef>
              <a:buBlip>
                <a:blip r:embed="rId2"/>
              </a:buBlip>
            </a:pPr>
            <a: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  <a:t>Patients with optimal Rx </a:t>
            </a:r>
            <a:r>
              <a:rPr lang="en-GB" sz="2000" dirty="0" err="1">
                <a:solidFill>
                  <a:srgbClr val="000000"/>
                </a:solidFill>
                <a:latin typeface="Abadi Extra Light" panose="020B0204020104020204" pitchFamily="34" charset="0"/>
              </a:rPr>
              <a:t>e.g</a:t>
            </a:r>
            <a: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  <a:t> statins, ACE</a:t>
            </a:r>
            <a:b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</a:br>
            <a:endParaRPr lang="en-GB" sz="2000" dirty="0">
              <a:solidFill>
                <a:srgbClr val="000000"/>
              </a:solidFill>
              <a:latin typeface="Abadi Extra Light" panose="020B0204020104020204" pitchFamily="34" charset="0"/>
            </a:endParaRPr>
          </a:p>
          <a:p>
            <a:pPr marL="342900" indent="-342900">
              <a:spcBef>
                <a:spcPts val="1200"/>
              </a:spcBef>
              <a:buBlip>
                <a:blip r:embed="rId2"/>
              </a:buBlip>
            </a:pPr>
            <a:r>
              <a:rPr lang="en-GB" sz="2000" dirty="0">
                <a:solidFill>
                  <a:srgbClr val="000000"/>
                </a:solidFill>
                <a:latin typeface="Abadi Extra Light"/>
              </a:rPr>
              <a:t>Could it be just the weight loss?</a:t>
            </a:r>
            <a:br>
              <a:rPr lang="en-GB" sz="2000" dirty="0">
                <a:latin typeface="Abadi Extra Light" panose="020B0204020104020204" pitchFamily="34" charset="0"/>
              </a:rPr>
            </a:br>
            <a:endParaRPr lang="en-GB" sz="2000" dirty="0">
              <a:solidFill>
                <a:srgbClr val="000000"/>
              </a:solidFill>
              <a:latin typeface="Abadi Extra Light" panose="020B0204020104020204" pitchFamily="34" charset="0"/>
            </a:endParaRPr>
          </a:p>
          <a:p>
            <a:pPr marL="342900" indent="-342900">
              <a:spcBef>
                <a:spcPts val="1200"/>
              </a:spcBef>
              <a:buBlip>
                <a:blip r:embed="rId2"/>
              </a:buBlip>
            </a:pPr>
            <a:r>
              <a:rPr lang="en-GB" sz="2000" dirty="0">
                <a:solidFill>
                  <a:srgbClr val="000000"/>
                </a:solidFill>
                <a:latin typeface="Abadi Extra Light"/>
              </a:rPr>
              <a:t>LEADER &amp; SUSTAIN-6: MACE reduction appeared early &amp; before major weight loss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938D7C0-4EE2-F47F-5B92-E149F934D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9632" y="1269000"/>
            <a:ext cx="2980086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93090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AD1D4-DD47-903B-4938-481EB42F4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21886"/>
            <a:ext cx="8217794" cy="535531"/>
          </a:xfrm>
        </p:spPr>
        <p:txBody>
          <a:bodyPr/>
          <a:lstStyle/>
          <a:p>
            <a:r>
              <a:rPr lang="en-GB" dirty="0"/>
              <a:t>Renal Protection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016140-4A0A-F6AE-E3C2-D4DF6B384664}"/>
              </a:ext>
            </a:extLst>
          </p:cNvPr>
          <p:cNvSpPr txBox="1"/>
          <p:nvPr/>
        </p:nvSpPr>
        <p:spPr>
          <a:xfrm>
            <a:off x="6456363" y="1982450"/>
            <a:ext cx="467995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Blip>
                <a:blip r:embed="rId2"/>
              </a:buBlip>
            </a:pPr>
            <a: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  <a:t>Reduced progression of diabetic nephropathy (24% risk reduction in composite renal outcomes)</a:t>
            </a:r>
            <a:b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</a:br>
            <a:r>
              <a:rPr lang="en-GB" sz="1400" dirty="0">
                <a:solidFill>
                  <a:srgbClr val="000000"/>
                </a:solidFill>
                <a:latin typeface="Abadi Extra Light" panose="020B0204020104020204" pitchFamily="34" charset="0"/>
              </a:rPr>
              <a:t>(NEJM 2024)</a:t>
            </a:r>
            <a:br>
              <a:rPr lang="en-GB" sz="1400" dirty="0">
                <a:solidFill>
                  <a:srgbClr val="000000"/>
                </a:solidFill>
                <a:latin typeface="Abadi Extra Light" panose="020B0204020104020204" pitchFamily="34" charset="0"/>
              </a:rPr>
            </a:br>
            <a:endParaRPr lang="en-GB" sz="1400" dirty="0">
              <a:solidFill>
                <a:srgbClr val="000000"/>
              </a:solidFill>
              <a:latin typeface="Abadi Extra Light" panose="020B0204020104020204" pitchFamily="34" charset="0"/>
            </a:endParaRPr>
          </a:p>
          <a:p>
            <a:pPr marL="342900" indent="-342900">
              <a:spcBef>
                <a:spcPts val="1200"/>
              </a:spcBef>
              <a:buBlip>
                <a:blip r:embed="rId2"/>
              </a:buBlip>
            </a:pPr>
            <a: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  <a:t>Slower albuminuria rise, stable GFR</a:t>
            </a:r>
            <a:b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</a:br>
            <a:endParaRPr lang="en-GB" sz="2000" dirty="0">
              <a:solidFill>
                <a:srgbClr val="000000"/>
              </a:solidFill>
              <a:latin typeface="Abadi Extra Light" panose="020B0204020104020204" pitchFamily="34" charset="0"/>
            </a:endParaRPr>
          </a:p>
          <a:p>
            <a:pPr marL="342900" indent="-342900">
              <a:spcBef>
                <a:spcPts val="1200"/>
              </a:spcBef>
              <a:buBlip>
                <a:blip r:embed="rId2"/>
              </a:buBlip>
            </a:pPr>
            <a: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  <a:t>Potential direct anti-fibrotic effect</a:t>
            </a:r>
            <a:b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</a:br>
            <a:r>
              <a:rPr lang="en-GB" sz="1400" dirty="0">
                <a:solidFill>
                  <a:srgbClr val="000000"/>
                </a:solidFill>
                <a:latin typeface="Abadi Extra Light" panose="020B0204020104020204" pitchFamily="34" charset="0"/>
              </a:rPr>
              <a:t>(Zhang Y, Front </a:t>
            </a:r>
            <a:r>
              <a:rPr lang="en-GB" sz="1400" dirty="0" err="1">
                <a:solidFill>
                  <a:srgbClr val="000000"/>
                </a:solidFill>
                <a:latin typeface="Abadi Extra Light" panose="020B0204020104020204" pitchFamily="34" charset="0"/>
              </a:rPr>
              <a:t>Pharmacol</a:t>
            </a:r>
            <a:r>
              <a:rPr lang="en-GB" sz="1400" dirty="0">
                <a:solidFill>
                  <a:srgbClr val="000000"/>
                </a:solidFill>
                <a:latin typeface="Abadi Extra Light" panose="020B0204020104020204" pitchFamily="34" charset="0"/>
              </a:rPr>
              <a:t>. 2021)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1385601-15C1-F22C-4B23-C95170C7B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1313" y="1269000"/>
            <a:ext cx="4314399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3272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37C2F-2286-283F-F780-FF3F9001A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6D9DC-E784-1E0A-0F47-7FDF3ADD1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Semaglutide</a:t>
            </a:r>
            <a:r>
              <a:rPr lang="en-GB" dirty="0"/>
              <a:t>, CKD and Type 2 Diabetes</a:t>
            </a:r>
          </a:p>
        </p:txBody>
      </p:sp>
      <p:pic>
        <p:nvPicPr>
          <p:cNvPr id="3" name="pasted-movie.png" descr="pasted-movie.png">
            <a:extLst>
              <a:ext uri="{FF2B5EF4-FFF2-40B4-BE49-F238E27FC236}">
                <a16:creationId xmlns:a16="http://schemas.microsoft.com/office/drawing/2014/main" id="{FD7455AF-7EE2-A696-2E53-DC6031FD7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859" y="779401"/>
            <a:ext cx="8522361" cy="562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2436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1F5D4-B66D-0AAC-355A-8B67ECCEB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72D04-33BF-F22C-F73E-28F2F3DFD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>
                <a:latin typeface="Abadi Extra Light"/>
              </a:rPr>
              <a:t>FLOW Study – 2024</a:t>
            </a:r>
            <a:endParaRPr lang="en-GB" dirty="0"/>
          </a:p>
        </p:txBody>
      </p:sp>
      <p:pic>
        <p:nvPicPr>
          <p:cNvPr id="4" name="pasted-movie.png" descr="pasted-movie.png">
            <a:extLst>
              <a:ext uri="{FF2B5EF4-FFF2-40B4-BE49-F238E27FC236}">
                <a16:creationId xmlns:a16="http://schemas.microsoft.com/office/drawing/2014/main" id="{D77945E1-2B97-480D-33A1-F68526922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 t="5142" r="7865" b="3369"/>
          <a:stretch/>
        </p:blipFill>
        <p:spPr bwMode="auto">
          <a:xfrm>
            <a:off x="1600401" y="840528"/>
            <a:ext cx="8991815" cy="551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595468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92508-4957-AB46-DFA2-2C844FCFF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40A45-6EF1-05BF-FF36-9E308F6E1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21886"/>
            <a:ext cx="8217794" cy="535531"/>
          </a:xfrm>
        </p:spPr>
        <p:txBody>
          <a:bodyPr/>
          <a:lstStyle/>
          <a:p>
            <a:r>
              <a:rPr lang="en-GB" dirty="0"/>
              <a:t>Brain Benefits – Potential Neuroprotection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004206-B353-CF74-2AF4-156F0A555A44}"/>
              </a:ext>
            </a:extLst>
          </p:cNvPr>
          <p:cNvSpPr txBox="1"/>
          <p:nvPr/>
        </p:nvSpPr>
        <p:spPr>
          <a:xfrm>
            <a:off x="6456363" y="1377092"/>
            <a:ext cx="4679950" cy="4103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  <a:t>Neuroprotective in animal models: Reduced amyloid/tau in AD mice</a:t>
            </a:r>
            <a:b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</a:br>
            <a:r>
              <a:rPr lang="en-GB" sz="1400" dirty="0">
                <a:solidFill>
                  <a:srgbClr val="000000"/>
                </a:solidFill>
                <a:latin typeface="Abadi Extra Light" panose="020B0204020104020204" pitchFamily="34" charset="0"/>
              </a:rPr>
              <a:t>(McClean et al., J </a:t>
            </a:r>
            <a:r>
              <a:rPr lang="en-GB" sz="1400" dirty="0" err="1">
                <a:solidFill>
                  <a:srgbClr val="000000"/>
                </a:solidFill>
                <a:latin typeface="Abadi Extra Light" panose="020B0204020104020204" pitchFamily="34" charset="0"/>
              </a:rPr>
              <a:t>Neurosci</a:t>
            </a:r>
            <a:r>
              <a:rPr lang="en-GB" sz="1400" dirty="0">
                <a:solidFill>
                  <a:srgbClr val="000000"/>
                </a:solidFill>
                <a:latin typeface="Abadi Extra Light" panose="020B0204020104020204" pitchFamily="34" charset="0"/>
              </a:rPr>
              <a:t> 2011)</a:t>
            </a:r>
            <a:br>
              <a:rPr lang="en-GB" sz="1400" dirty="0">
                <a:solidFill>
                  <a:srgbClr val="000000"/>
                </a:solidFill>
                <a:latin typeface="Abadi Extra Light" panose="020B0204020104020204" pitchFamily="34" charset="0"/>
              </a:rPr>
            </a:br>
            <a:endParaRPr lang="en-GB" sz="1400" dirty="0">
              <a:solidFill>
                <a:srgbClr val="000000"/>
              </a:solidFill>
              <a:latin typeface="Abadi Extra Light" panose="020B0204020104020204" pitchFamily="34" charset="0"/>
            </a:endParaRP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  <a:t>Parkinson’s disease trials (Exenatide) show possible motor improvement </a:t>
            </a:r>
            <a:b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</a:br>
            <a:r>
              <a:rPr lang="en-GB" sz="1400" dirty="0">
                <a:solidFill>
                  <a:srgbClr val="000000"/>
                </a:solidFill>
                <a:latin typeface="Abadi Extra Light" panose="020B0204020104020204" pitchFamily="34" charset="0"/>
              </a:rPr>
              <a:t>(Aviles-Olmos et al., J Clin Invest 2013)</a:t>
            </a:r>
            <a:br>
              <a:rPr lang="en-GB" sz="1400" dirty="0">
                <a:solidFill>
                  <a:srgbClr val="000000"/>
                </a:solidFill>
                <a:latin typeface="Abadi Extra Light" panose="020B0204020104020204" pitchFamily="34" charset="0"/>
              </a:rPr>
            </a:br>
            <a:endParaRPr lang="en-GB" sz="1400" dirty="0">
              <a:solidFill>
                <a:srgbClr val="000000"/>
              </a:solidFill>
              <a:latin typeface="Abadi Extra Light" panose="020B0204020104020204" pitchFamily="34" charset="0"/>
            </a:endParaRP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  <a:t>Early data on mood/cognition in T2D patients (modest but intriguing)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876DEE0-E8EB-30C5-5823-BE8543BBF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83819" y="1449000"/>
            <a:ext cx="3277612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011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FE2BA-0B25-A861-C0BF-57ECC443D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295CC-AF92-886C-89D7-4B8A050F4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21886"/>
            <a:ext cx="8217794" cy="535531"/>
          </a:xfrm>
        </p:spPr>
        <p:txBody>
          <a:bodyPr/>
          <a:lstStyle/>
          <a:p>
            <a:r>
              <a:rPr lang="en-GB" dirty="0"/>
              <a:t>Liver Health – NASH / NAFLD / MASLD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874E59-2722-FA17-0CCD-CF592A21D1A6}"/>
              </a:ext>
            </a:extLst>
          </p:cNvPr>
          <p:cNvSpPr txBox="1"/>
          <p:nvPr/>
        </p:nvSpPr>
        <p:spPr>
          <a:xfrm>
            <a:off x="6456363" y="908050"/>
            <a:ext cx="467995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Blip>
                <a:blip r:embed="rId2"/>
              </a:buBlip>
            </a:pPr>
            <a:r>
              <a:rPr lang="en-GB" sz="2000" b="1" dirty="0">
                <a:solidFill>
                  <a:srgbClr val="000000"/>
                </a:solidFill>
                <a:latin typeface="Abadi Extra Light" panose="020B0204020104020204" pitchFamily="34" charset="0"/>
              </a:rPr>
              <a:t>↓ Liver fat by ~8%; </a:t>
            </a:r>
            <a:r>
              <a:rPr lang="en-GB" sz="2000" dirty="0" err="1">
                <a:solidFill>
                  <a:srgbClr val="000000"/>
                </a:solidFill>
                <a:latin typeface="Abadi Extra Light" panose="020B0204020104020204" pitchFamily="34" charset="0"/>
              </a:rPr>
              <a:t>semaglutide</a:t>
            </a:r>
            <a: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  <a:t>/liraglutide improve NASH in trials</a:t>
            </a:r>
            <a:b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</a:br>
            <a:endParaRPr lang="en-GB" sz="2000" dirty="0">
              <a:solidFill>
                <a:srgbClr val="000000"/>
              </a:solidFill>
              <a:latin typeface="Abadi Extra Light" panose="020B0204020104020204" pitchFamily="34" charset="0"/>
            </a:endParaRPr>
          </a:p>
          <a:p>
            <a:pPr marL="342900" indent="-342900">
              <a:spcBef>
                <a:spcPts val="1200"/>
              </a:spcBef>
              <a:buBlip>
                <a:blip r:embed="rId2"/>
              </a:buBlip>
            </a:pPr>
            <a:r>
              <a:rPr lang="en-GB" sz="2000" b="1" dirty="0" err="1">
                <a:solidFill>
                  <a:srgbClr val="000000"/>
                </a:solidFill>
                <a:latin typeface="Abadi Extra Light" panose="020B0204020104020204" pitchFamily="34" charset="0"/>
              </a:rPr>
              <a:t>Tirzepatide</a:t>
            </a:r>
            <a:r>
              <a:rPr lang="en-GB" sz="2000" b="1" dirty="0">
                <a:solidFill>
                  <a:srgbClr val="000000"/>
                </a:solidFill>
                <a:latin typeface="Abadi Extra Light" panose="020B0204020104020204" pitchFamily="34" charset="0"/>
              </a:rPr>
              <a:t> may go further </a:t>
            </a:r>
            <a: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  <a:t>– </a:t>
            </a:r>
            <a:b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</a:br>
            <a: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  <a:t>↓ inflammation, ↓ steatosis</a:t>
            </a:r>
            <a:b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</a:br>
            <a:endParaRPr lang="en-GB" sz="2000" dirty="0">
              <a:solidFill>
                <a:srgbClr val="000000"/>
              </a:solidFill>
              <a:latin typeface="Abadi Extra Light" panose="020B0204020104020204" pitchFamily="34" charset="0"/>
            </a:endParaRPr>
          </a:p>
          <a:p>
            <a:pPr marL="342900" indent="-342900">
              <a:spcBef>
                <a:spcPts val="1200"/>
              </a:spcBef>
              <a:buBlip>
                <a:blip r:embed="rId2"/>
              </a:buBlip>
            </a:pPr>
            <a:r>
              <a:rPr lang="en-GB" sz="2000" b="1" dirty="0">
                <a:solidFill>
                  <a:srgbClr val="000000"/>
                </a:solidFill>
                <a:latin typeface="Abadi Extra Light" panose="020B0204020104020204" pitchFamily="34" charset="0"/>
              </a:rPr>
              <a:t>Mechanism: </a:t>
            </a:r>
            <a: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  <a:t>anti-lipogenic, insulin-sensitising, anti-fibrotic</a:t>
            </a:r>
            <a:b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</a:br>
            <a:endParaRPr lang="en-GB" sz="2000" dirty="0">
              <a:solidFill>
                <a:srgbClr val="000000"/>
              </a:solidFill>
              <a:latin typeface="Abadi Extra Light" panose="020B0204020104020204" pitchFamily="34" charset="0"/>
            </a:endParaRPr>
          </a:p>
          <a:p>
            <a:pPr marL="342900" indent="-342900">
              <a:spcBef>
                <a:spcPts val="1200"/>
              </a:spcBef>
              <a:buBlip>
                <a:blip r:embed="rId2"/>
              </a:buBlip>
            </a:pPr>
            <a:r>
              <a:rPr lang="en-GB" sz="2000" b="1" dirty="0">
                <a:solidFill>
                  <a:srgbClr val="000000"/>
                </a:solidFill>
                <a:latin typeface="Abadi Extra Light" panose="020B0204020104020204" pitchFamily="34" charset="0"/>
              </a:rPr>
              <a:t>Histology: </a:t>
            </a:r>
            <a: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  <a:t>better ballooning, inflammation, enzymes</a:t>
            </a:r>
            <a:b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</a:br>
            <a:endParaRPr lang="en-GB" sz="2000" dirty="0">
              <a:solidFill>
                <a:srgbClr val="000000"/>
              </a:solidFill>
              <a:latin typeface="Abadi Extra Light" panose="020B0204020104020204" pitchFamily="34" charset="0"/>
            </a:endParaRPr>
          </a:p>
          <a:p>
            <a:pPr marL="342900" indent="-342900">
              <a:spcBef>
                <a:spcPts val="1200"/>
              </a:spcBef>
              <a:buBlip>
                <a:blip r:embed="rId2"/>
              </a:buBlip>
            </a:pPr>
            <a: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  <a:t>Awaiting long-term data on fibrosis reversal for full adoption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E90D8E-5BB2-D030-B8BE-C76651B43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5687" y="1957333"/>
            <a:ext cx="4320000" cy="294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50627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EF2C9-F328-D83C-04D0-995BC8338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GLP-1 Therapies for NASH Treatment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98408F-579F-6AE4-758D-328393301B5A}"/>
              </a:ext>
            </a:extLst>
          </p:cNvPr>
          <p:cNvSpPr/>
          <p:nvPr/>
        </p:nvSpPr>
        <p:spPr>
          <a:xfrm>
            <a:off x="8266200" y="2349500"/>
            <a:ext cx="2880090" cy="1800225"/>
          </a:xfrm>
          <a:prstGeom prst="rect">
            <a:avLst/>
          </a:prstGeom>
          <a:solidFill>
            <a:srgbClr val="361B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6FEE9B-CD18-26FD-AE0E-4B161BE7828B}"/>
              </a:ext>
            </a:extLst>
          </p:cNvPr>
          <p:cNvSpPr/>
          <p:nvPr/>
        </p:nvSpPr>
        <p:spPr>
          <a:xfrm>
            <a:off x="4665613" y="2349500"/>
            <a:ext cx="2880090" cy="1800225"/>
          </a:xfrm>
          <a:prstGeom prst="rect">
            <a:avLst/>
          </a:prstGeom>
          <a:solidFill>
            <a:srgbClr val="361B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9DFFA1-45CD-1F64-1EE7-682A799288B6}"/>
              </a:ext>
            </a:extLst>
          </p:cNvPr>
          <p:cNvSpPr/>
          <p:nvPr/>
        </p:nvSpPr>
        <p:spPr>
          <a:xfrm>
            <a:off x="1055323" y="2349500"/>
            <a:ext cx="2880090" cy="1800225"/>
          </a:xfrm>
          <a:prstGeom prst="rect">
            <a:avLst/>
          </a:prstGeom>
          <a:solidFill>
            <a:srgbClr val="361B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AE0418-E324-646A-FD77-BF111A41A7C6}"/>
              </a:ext>
            </a:extLst>
          </p:cNvPr>
          <p:cNvSpPr txBox="1"/>
          <p:nvPr/>
        </p:nvSpPr>
        <p:spPr>
          <a:xfrm>
            <a:off x="8256675" y="2349500"/>
            <a:ext cx="2880000" cy="1733694"/>
          </a:xfrm>
          <a:prstGeom prst="rect">
            <a:avLst/>
          </a:prstGeom>
          <a:noFill/>
        </p:spPr>
        <p:txBody>
          <a:bodyPr wrap="square" lIns="180000" tIns="180000" rIns="180000" bIns="216000" rtlCol="0" anchor="ctr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000" b="1">
                <a:solidFill>
                  <a:schemeClr val="bg1"/>
                </a:solidFill>
                <a:latin typeface="Abadi Extra Light" panose="020B0204020104020204" pitchFamily="34" charset="0"/>
              </a:defRPr>
            </a:lvl1pPr>
          </a:lstStyle>
          <a:p>
            <a:r>
              <a:rPr lang="en-GB" dirty="0" err="1"/>
              <a:t>Survodutide</a:t>
            </a:r>
            <a:r>
              <a:rPr lang="en-GB" dirty="0"/>
              <a:t>: </a:t>
            </a:r>
            <a:r>
              <a:rPr lang="en-GB" b="0" dirty="0"/>
              <a:t>Phase 2 trial in MASLD showed reduced fibrosis (NEJM)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0D375A-57F6-39F6-4394-4DB43F0607F7}"/>
              </a:ext>
            </a:extLst>
          </p:cNvPr>
          <p:cNvSpPr txBox="1"/>
          <p:nvPr/>
        </p:nvSpPr>
        <p:spPr>
          <a:xfrm>
            <a:off x="4656000" y="2349500"/>
            <a:ext cx="2880000" cy="1733694"/>
          </a:xfrm>
          <a:prstGeom prst="rect">
            <a:avLst/>
          </a:prstGeom>
          <a:noFill/>
        </p:spPr>
        <p:txBody>
          <a:bodyPr wrap="square" lIns="180000" tIns="180000" rIns="180000" bIns="216000" rtlCol="0" anchor="ctr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000" b="1">
                <a:solidFill>
                  <a:schemeClr val="bg1"/>
                </a:solidFill>
                <a:latin typeface="Abadi Extra Light" panose="020B0204020104020204" pitchFamily="34" charset="0"/>
              </a:defRPr>
            </a:lvl1pPr>
          </a:lstStyle>
          <a:p>
            <a:r>
              <a:rPr lang="en-GB" dirty="0" err="1"/>
              <a:t>Tirzepatide</a:t>
            </a:r>
            <a:r>
              <a:rPr lang="en-GB" dirty="0"/>
              <a:t>: </a:t>
            </a:r>
            <a:r>
              <a:rPr lang="en-GB" b="0" dirty="0"/>
              <a:t>Greater impact on liver fat &amp; inflammation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C77121-3012-A49B-008E-E0582C1E46D2}"/>
              </a:ext>
            </a:extLst>
          </p:cNvPr>
          <p:cNvSpPr txBox="1"/>
          <p:nvPr/>
        </p:nvSpPr>
        <p:spPr>
          <a:xfrm>
            <a:off x="1065302" y="2349500"/>
            <a:ext cx="2879636" cy="1733694"/>
          </a:xfrm>
          <a:prstGeom prst="rect">
            <a:avLst/>
          </a:prstGeom>
          <a:noFill/>
        </p:spPr>
        <p:txBody>
          <a:bodyPr wrap="square" lIns="180000" tIns="180000" rIns="180000" bIns="2160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 err="1">
                <a:solidFill>
                  <a:schemeClr val="bg1"/>
                </a:solidFill>
                <a:latin typeface="Abadi Extra Light" panose="020B0204020104020204" pitchFamily="34" charset="0"/>
              </a:rPr>
              <a:t>Semaglutide</a:t>
            </a:r>
            <a:r>
              <a:rPr lang="en-GB" sz="2000" b="1" dirty="0">
                <a:solidFill>
                  <a:schemeClr val="bg1"/>
                </a:solidFill>
                <a:latin typeface="Abadi Extra Light" panose="020B0204020104020204" pitchFamily="34" charset="0"/>
              </a:rPr>
              <a:t> &amp; Liraglutide RCTs: </a:t>
            </a:r>
            <a:r>
              <a:rPr lang="en-GB" sz="2000" dirty="0">
                <a:solidFill>
                  <a:schemeClr val="bg1"/>
                </a:solidFill>
                <a:latin typeface="Abadi Extra Light" panose="020B0204020104020204" pitchFamily="34" charset="0"/>
              </a:rPr>
              <a:t>improved NASH in certain patients</a:t>
            </a:r>
          </a:p>
        </p:txBody>
      </p:sp>
    </p:spTree>
    <p:extLst>
      <p:ext uri="{BB962C8B-B14F-4D97-AF65-F5344CB8AC3E}">
        <p14:creationId xmlns:p14="http://schemas.microsoft.com/office/powerpoint/2010/main" val="3227802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2F3C3-303A-CE19-BAE8-A526DE67C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8723F-5CF8-C8C0-25BB-FD9262826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21886"/>
            <a:ext cx="8217794" cy="535531"/>
          </a:xfrm>
        </p:spPr>
        <p:txBody>
          <a:bodyPr/>
          <a:lstStyle/>
          <a:p>
            <a:r>
              <a:rPr lang="en-GB" dirty="0"/>
              <a:t>Hidden Gems – Bone, Retina, &amp; More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A66F6A-91EA-CCAF-FB1F-EB15F172333C}"/>
              </a:ext>
            </a:extLst>
          </p:cNvPr>
          <p:cNvSpPr txBox="1"/>
          <p:nvPr/>
        </p:nvSpPr>
        <p:spPr>
          <a:xfrm>
            <a:off x="6456362" y="1613119"/>
            <a:ext cx="4679951" cy="39395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Bef>
                <a:spcPts val="1200"/>
              </a:spcBef>
              <a:buBlip>
                <a:blip r:embed="rId2"/>
              </a:buBlip>
            </a:pPr>
            <a:r>
              <a:rPr lang="en-GB" sz="2000" b="1" dirty="0">
                <a:solidFill>
                  <a:srgbClr val="000000"/>
                </a:solidFill>
                <a:latin typeface="Abadi Extra Light"/>
              </a:rPr>
              <a:t>Bone Health: </a:t>
            </a:r>
            <a:r>
              <a:rPr lang="en-GB" sz="2000" dirty="0">
                <a:solidFill>
                  <a:srgbClr val="000000"/>
                </a:solidFill>
                <a:latin typeface="Abadi Extra Light"/>
              </a:rPr>
              <a:t>Meta-analysis, long-term GLP-1 RA linked to ↓fracture risk.</a:t>
            </a:r>
            <a:br>
              <a:rPr lang="en-GB" sz="2000" dirty="0">
                <a:latin typeface="Abadi Extra Light" panose="020B0204020104020204" pitchFamily="34" charset="0"/>
              </a:rPr>
            </a:br>
            <a:r>
              <a:rPr lang="en-GB" sz="1400" dirty="0">
                <a:solidFill>
                  <a:srgbClr val="000000"/>
                </a:solidFill>
                <a:latin typeface="Abadi Extra Light"/>
              </a:rPr>
              <a:t>(Cheng et al, 2019)</a:t>
            </a:r>
            <a:br>
              <a:rPr lang="en-GB" sz="1400" dirty="0">
                <a:latin typeface="Abadi Extra Light" panose="020B0204020104020204" pitchFamily="34" charset="0"/>
              </a:rPr>
            </a:br>
            <a:endParaRPr lang="en-GB" sz="1400" dirty="0">
              <a:solidFill>
                <a:srgbClr val="000000"/>
              </a:solidFill>
              <a:latin typeface="Abadi Extra Light" panose="020B0204020104020204" pitchFamily="34" charset="0"/>
            </a:endParaRPr>
          </a:p>
          <a:p>
            <a:pPr marL="342900" indent="-342900">
              <a:spcBef>
                <a:spcPts val="1200"/>
              </a:spcBef>
              <a:buBlip>
                <a:blip r:embed="rId2"/>
              </a:buBlip>
            </a:pPr>
            <a:r>
              <a:rPr lang="en-GB" sz="2000" b="1" dirty="0">
                <a:solidFill>
                  <a:srgbClr val="000000"/>
                </a:solidFill>
                <a:latin typeface="Abadi Extra Light"/>
              </a:rPr>
              <a:t>Retinal Disease: </a:t>
            </a:r>
            <a:r>
              <a:rPr lang="en-GB" sz="2000" dirty="0">
                <a:solidFill>
                  <a:srgbClr val="000000"/>
                </a:solidFill>
                <a:latin typeface="Abadi Extra Light"/>
              </a:rPr>
              <a:t>Reduced rate of exudative &amp; non-exudative AMD</a:t>
            </a:r>
            <a:br>
              <a:rPr lang="en-GB" sz="2000" dirty="0">
                <a:latin typeface="Abadi Extra Light" panose="020B0204020104020204" pitchFamily="34" charset="0"/>
              </a:rPr>
            </a:br>
            <a:r>
              <a:rPr lang="en-GB" sz="1400" dirty="0">
                <a:solidFill>
                  <a:srgbClr val="000000"/>
                </a:solidFill>
                <a:latin typeface="Abadi Extra Light"/>
              </a:rPr>
              <a:t>(Allan et al, 2025)</a:t>
            </a:r>
            <a:br>
              <a:rPr lang="en-GB" sz="1400" dirty="0">
                <a:latin typeface="Abadi Extra Light" panose="020B0204020104020204" pitchFamily="34" charset="0"/>
              </a:rPr>
            </a:br>
            <a:endParaRPr lang="en-GB" sz="1400" dirty="0">
              <a:solidFill>
                <a:srgbClr val="000000"/>
              </a:solidFill>
              <a:latin typeface="Abadi Extra Light" panose="020B0204020104020204" pitchFamily="34" charset="0"/>
            </a:endParaRPr>
          </a:p>
          <a:p>
            <a:pPr marL="342900" indent="-342900">
              <a:spcBef>
                <a:spcPts val="1200"/>
              </a:spcBef>
              <a:buBlip>
                <a:blip r:embed="rId2"/>
              </a:buBlip>
            </a:pPr>
            <a:r>
              <a:rPr lang="en-GB" sz="2000" b="1" dirty="0">
                <a:solidFill>
                  <a:srgbClr val="000000"/>
                </a:solidFill>
                <a:latin typeface="Abadi Extra Light" panose="020B0204020104020204" pitchFamily="34" charset="0"/>
              </a:rPr>
              <a:t>Gut Microbiome: </a:t>
            </a:r>
            <a: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  <a:t>Studies show increased </a:t>
            </a:r>
            <a:r>
              <a:rPr lang="en-GB" sz="2000" dirty="0" err="1">
                <a:solidFill>
                  <a:srgbClr val="000000"/>
                </a:solidFill>
                <a:latin typeface="Abadi Extra Light" panose="020B0204020104020204" pitchFamily="34" charset="0"/>
              </a:rPr>
              <a:t>Akkermansia</a:t>
            </a:r>
            <a: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  <a:t>, ↑barrier function, ↓Insulin resistance, ↓ Cholesterol</a:t>
            </a:r>
            <a:b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</a:br>
            <a:r>
              <a:rPr lang="en-GB" sz="1400" dirty="0">
                <a:solidFill>
                  <a:srgbClr val="000000"/>
                </a:solidFill>
                <a:latin typeface="Abadi Extra Light" panose="020B0204020104020204" pitchFamily="34" charset="0"/>
              </a:rPr>
              <a:t>(Zhang Q, Appl </a:t>
            </a:r>
            <a:r>
              <a:rPr lang="en-GB" sz="1400" dirty="0" err="1">
                <a:solidFill>
                  <a:srgbClr val="000000"/>
                </a:solidFill>
                <a:latin typeface="Abadi Extra Light" panose="020B0204020104020204" pitchFamily="34" charset="0"/>
              </a:rPr>
              <a:t>Microbiol</a:t>
            </a:r>
            <a:r>
              <a:rPr lang="en-GB" sz="1400" dirty="0">
                <a:solidFill>
                  <a:srgbClr val="000000"/>
                </a:solidFill>
                <a:latin typeface="Abadi Extra Light" panose="020B0204020104020204" pitchFamily="34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Abadi Extra Light" panose="020B0204020104020204" pitchFamily="34" charset="0"/>
              </a:rPr>
              <a:t>Biotechnol</a:t>
            </a:r>
            <a:r>
              <a:rPr lang="en-GB" sz="1400" dirty="0">
                <a:solidFill>
                  <a:srgbClr val="000000"/>
                </a:solidFill>
                <a:latin typeface="Abadi Extra Light" panose="020B0204020104020204" pitchFamily="34" charset="0"/>
              </a:rPr>
              <a:t> 2020)</a:t>
            </a:r>
          </a:p>
        </p:txBody>
      </p:sp>
      <p:pic>
        <p:nvPicPr>
          <p:cNvPr id="5" name="Picture 4" descr="A group of emerald gemstones&#10;&#10;AI-generated content may be incorrect.">
            <a:extLst>
              <a:ext uri="{FF2B5EF4-FFF2-40B4-BE49-F238E27FC236}">
                <a16:creationId xmlns:a16="http://schemas.microsoft.com/office/drawing/2014/main" id="{DC8C4B1B-5A7F-DE7B-8198-5EB777CFB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90" y="1640014"/>
            <a:ext cx="5011351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57756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E861F-3992-EE5B-BA62-A2328A1B5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BBBF-3001-133E-5228-4A2B6FB3D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21886"/>
            <a:ext cx="8217794" cy="535531"/>
          </a:xfrm>
        </p:spPr>
        <p:txBody>
          <a:bodyPr/>
          <a:lstStyle/>
          <a:p>
            <a:r>
              <a:rPr lang="en-GB" dirty="0"/>
              <a:t>Mental Health Benefits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EFFB4E-68AA-8C4C-7C0F-476AF55856A5}"/>
              </a:ext>
            </a:extLst>
          </p:cNvPr>
          <p:cNvSpPr txBox="1"/>
          <p:nvPr/>
        </p:nvSpPr>
        <p:spPr>
          <a:xfrm>
            <a:off x="6456363" y="2074783"/>
            <a:ext cx="46800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Blip>
                <a:blip r:embed="rId2"/>
              </a:buBlip>
            </a:pPr>
            <a: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  <a:t>COGNITIVE IMPAIRMENT</a:t>
            </a:r>
            <a:b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</a:br>
            <a:endParaRPr lang="en-GB" sz="2000" dirty="0">
              <a:solidFill>
                <a:srgbClr val="000000"/>
              </a:solidFill>
              <a:latin typeface="Abadi Extra Light" panose="020B0204020104020204" pitchFamily="34" charset="0"/>
            </a:endParaRPr>
          </a:p>
          <a:p>
            <a:pPr marL="342900" indent="-342900">
              <a:spcBef>
                <a:spcPts val="1200"/>
              </a:spcBef>
              <a:buBlip>
                <a:blip r:embed="rId2"/>
              </a:buBlip>
            </a:pPr>
            <a: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  <a:t>SUBSTANCE-USE DISORDERS</a:t>
            </a:r>
            <a:b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</a:br>
            <a:endParaRPr lang="en-GB" sz="2000" dirty="0">
              <a:solidFill>
                <a:srgbClr val="000000"/>
              </a:solidFill>
              <a:latin typeface="Abadi Extra Light" panose="020B0204020104020204" pitchFamily="34" charset="0"/>
            </a:endParaRPr>
          </a:p>
          <a:p>
            <a:pPr marL="342900" indent="-342900">
              <a:spcBef>
                <a:spcPts val="1200"/>
              </a:spcBef>
              <a:buBlip>
                <a:blip r:embed="rId2"/>
              </a:buBlip>
            </a:pPr>
            <a: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  <a:t>PSYCHOTIC DISORDERS</a:t>
            </a:r>
            <a:b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</a:br>
            <a:endParaRPr lang="en-GB" sz="2000" dirty="0">
              <a:solidFill>
                <a:srgbClr val="000000"/>
              </a:solidFill>
              <a:latin typeface="Abadi Extra Light" panose="020B0204020104020204" pitchFamily="34" charset="0"/>
            </a:endParaRPr>
          </a:p>
          <a:p>
            <a:pPr marL="342900" indent="-342900">
              <a:spcBef>
                <a:spcPts val="1200"/>
              </a:spcBef>
              <a:buBlip>
                <a:blip r:embed="rId2"/>
              </a:buBlip>
            </a:pPr>
            <a: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  <a:t>MOOD &amp; ANXIETY DISORDERS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E72BDC8-586B-09E8-1090-899BE42CF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83819" y="1449000"/>
            <a:ext cx="3277612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67684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1F226-6CBE-F4AB-6320-0FF4546ED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2D10C-A25E-BACC-2698-9EC7346B6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21886"/>
            <a:ext cx="8217794" cy="535531"/>
          </a:xfrm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>
                <a:latin typeface="Abadi Extra Light"/>
              </a:rPr>
              <a:t>Mental Health Evidence</a:t>
            </a:r>
            <a:endParaRPr lang="en-US" dirty="0"/>
          </a:p>
        </p:txBody>
      </p:sp>
      <p:pic>
        <p:nvPicPr>
          <p:cNvPr id="4" name="pasted-movie.png" descr="pasted-movie.png">
            <a:extLst>
              <a:ext uri="{FF2B5EF4-FFF2-40B4-BE49-F238E27FC236}">
                <a16:creationId xmlns:a16="http://schemas.microsoft.com/office/drawing/2014/main" id="{C8033498-C461-C72A-9801-BBB1F0189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706" y="909800"/>
            <a:ext cx="5828589" cy="53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18637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Mounjaro3D Video.mp4" descr="Mounjaro3D Video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16244" y="-852887"/>
            <a:ext cx="15224488" cy="85637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67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71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19A88-31E0-32F3-2429-ACBA5B7B4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17C2C-8E1E-ED32-F862-C6B8C4CC2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21886"/>
            <a:ext cx="8217794" cy="535531"/>
          </a:xfrm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>
                <a:latin typeface="Abadi Extra Light"/>
              </a:rPr>
              <a:t>Mental Health - Mechanisms </a:t>
            </a:r>
            <a:endParaRPr lang="en-US" dirty="0"/>
          </a:p>
        </p:txBody>
      </p:sp>
      <p:pic>
        <p:nvPicPr>
          <p:cNvPr id="3" name="Picture 2" descr="pasted-movie.png">
            <a:extLst>
              <a:ext uri="{FF2B5EF4-FFF2-40B4-BE49-F238E27FC236}">
                <a16:creationId xmlns:a16="http://schemas.microsoft.com/office/drawing/2014/main" id="{B3D21588-C1E3-DC7D-AB9A-1DEDD52A43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6" t="1370" r="681" b="856"/>
          <a:stretch/>
        </p:blipFill>
        <p:spPr>
          <a:xfrm>
            <a:off x="1063415" y="771895"/>
            <a:ext cx="10055279" cy="56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04115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42E7C-A053-DABB-38B5-D12C09E29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14CE-9DB9-B26B-0054-5D9B3DF66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21886"/>
            <a:ext cx="8217794" cy="535531"/>
          </a:xfrm>
        </p:spPr>
        <p:txBody>
          <a:bodyPr/>
          <a:lstStyle/>
          <a:p>
            <a:r>
              <a:rPr lang="en-GB" dirty="0"/>
              <a:t>Clinical Studies of GLP-1RAs: Table 1</a:t>
            </a:r>
          </a:p>
        </p:txBody>
      </p:sp>
      <p:pic>
        <p:nvPicPr>
          <p:cNvPr id="3" name="pasted-movie.png" descr="pasted-movie.png">
            <a:extLst>
              <a:ext uri="{FF2B5EF4-FFF2-40B4-BE49-F238E27FC236}">
                <a16:creationId xmlns:a16="http://schemas.microsoft.com/office/drawing/2014/main" id="{14D7C948-BA5E-673E-DAC6-A72AE4061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9" r="-92"/>
          <a:stretch/>
        </p:blipFill>
        <p:spPr bwMode="auto">
          <a:xfrm>
            <a:off x="527092" y="810839"/>
            <a:ext cx="11137826" cy="552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499241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5257E-E480-18ED-7A08-EBE0AB7A8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3C919-47B5-834E-C339-03A853B02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21886"/>
            <a:ext cx="8217794" cy="535531"/>
          </a:xfrm>
        </p:spPr>
        <p:txBody>
          <a:bodyPr/>
          <a:lstStyle/>
          <a:p>
            <a:r>
              <a:rPr lang="en-GB" dirty="0"/>
              <a:t>Clinical Studies of GLP-1RAs: Table 2</a:t>
            </a:r>
          </a:p>
        </p:txBody>
      </p:sp>
      <p:pic>
        <p:nvPicPr>
          <p:cNvPr id="4" name="pasted-movie.png" descr="pasted-movie.png">
            <a:extLst>
              <a:ext uri="{FF2B5EF4-FFF2-40B4-BE49-F238E27FC236}">
                <a16:creationId xmlns:a16="http://schemas.microsoft.com/office/drawing/2014/main" id="{20D9C666-8E7D-75B2-BC9E-E8A309EA9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0" r="-182"/>
          <a:stretch/>
        </p:blipFill>
        <p:spPr bwMode="auto">
          <a:xfrm>
            <a:off x="3052622" y="769505"/>
            <a:ext cx="5859148" cy="5631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715652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2D918-1A72-FA59-A1F8-018DA790F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BDA00-5CBF-1BB2-71A4-F5037C8D2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C23414-B38E-3A8B-FD7B-EC72A87E91FA}"/>
              </a:ext>
            </a:extLst>
          </p:cNvPr>
          <p:cNvSpPr txBox="1"/>
          <p:nvPr/>
        </p:nvSpPr>
        <p:spPr>
          <a:xfrm>
            <a:off x="8256447" y="2457450"/>
            <a:ext cx="2880000" cy="2349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GB" sz="2000" b="1" dirty="0" err="1">
                <a:solidFill>
                  <a:srgbClr val="000000"/>
                </a:solidFill>
                <a:latin typeface="Abadi Extra Light" panose="020B0204020104020204" pitchFamily="34" charset="0"/>
              </a:rPr>
              <a:t>Tirzepatide</a:t>
            </a:r>
            <a:r>
              <a:rPr lang="en-GB" sz="2000" b="1" dirty="0">
                <a:solidFill>
                  <a:srgbClr val="000000"/>
                </a:solidFill>
                <a:latin typeface="Abadi Extra Light" panose="020B0204020104020204" pitchFamily="34" charset="0"/>
              </a:rPr>
              <a:t> (&amp; </a:t>
            </a:r>
            <a:r>
              <a:rPr lang="en-GB" sz="2000" b="1" dirty="0" err="1">
                <a:solidFill>
                  <a:srgbClr val="000000"/>
                </a:solidFill>
                <a:latin typeface="Abadi Extra Light" panose="020B0204020104020204" pitchFamily="34" charset="0"/>
              </a:rPr>
              <a:t>Retatrutide</a:t>
            </a:r>
            <a:r>
              <a:rPr lang="en-GB" sz="2000" b="1" dirty="0">
                <a:solidFill>
                  <a:srgbClr val="000000"/>
                </a:solidFill>
                <a:latin typeface="Abadi Extra Light" panose="020B0204020104020204" pitchFamily="34" charset="0"/>
              </a:rPr>
              <a:t>) </a:t>
            </a:r>
            <a: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  <a:t>will push these boundaries even further (pending final outcome data)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CDA6A2-AD49-5C4A-3A4D-FEFFB1411033}"/>
              </a:ext>
            </a:extLst>
          </p:cNvPr>
          <p:cNvSpPr txBox="1"/>
          <p:nvPr/>
        </p:nvSpPr>
        <p:spPr>
          <a:xfrm>
            <a:off x="4656000" y="2447925"/>
            <a:ext cx="2880000" cy="1887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GB" sz="2000" b="1" dirty="0">
                <a:solidFill>
                  <a:srgbClr val="000000"/>
                </a:solidFill>
                <a:latin typeface="Abadi Extra Light" panose="020B0204020104020204" pitchFamily="34" charset="0"/>
              </a:rPr>
              <a:t>Trials confirm CV &amp; renal benefits; </a:t>
            </a:r>
            <a: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  <a:t>emerging data show promise for liver, brain, bone…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092197-84C1-A50F-0FF4-9E0947DBB166}"/>
              </a:ext>
            </a:extLst>
          </p:cNvPr>
          <p:cNvSpPr txBox="1"/>
          <p:nvPr/>
        </p:nvSpPr>
        <p:spPr>
          <a:xfrm>
            <a:off x="1055553" y="2457450"/>
            <a:ext cx="2880000" cy="1887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GB" sz="2000" b="1" dirty="0">
                <a:solidFill>
                  <a:srgbClr val="000000"/>
                </a:solidFill>
                <a:latin typeface="Abadi Extra Light" panose="020B0204020104020204" pitchFamily="34" charset="0"/>
              </a:rPr>
              <a:t>GLP-1 &amp; GIP peptides </a:t>
            </a:r>
            <a: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  <a:t>are multi-organ protectors, not just sugar/weight fixers</a:t>
            </a:r>
          </a:p>
        </p:txBody>
      </p:sp>
    </p:spTree>
    <p:extLst>
      <p:ext uri="{BB962C8B-B14F-4D97-AF65-F5344CB8AC3E}">
        <p14:creationId xmlns:p14="http://schemas.microsoft.com/office/powerpoint/2010/main" val="2373692185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qr code with black dots&#10;&#10;AI-generated content may be incorrect.">
            <a:extLst>
              <a:ext uri="{FF2B5EF4-FFF2-40B4-BE49-F238E27FC236}">
                <a16:creationId xmlns:a16="http://schemas.microsoft.com/office/drawing/2014/main" id="{C852B34F-9E3A-3CAF-77EC-2AE065014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000" y="434045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4536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B8687-1CC5-53D0-F9DB-E9BA579D0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Heart to Brain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E25A77E-9300-323D-3EE0-F40B911D9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6232" y="1269000"/>
            <a:ext cx="2980086" cy="4320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D291A67C-2231-6C7F-DEEF-85EFEB8E7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36919" y="1449000"/>
            <a:ext cx="3277612" cy="3960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B15663A-D6A1-5560-7423-E1F888299A98}"/>
              </a:ext>
            </a:extLst>
          </p:cNvPr>
          <p:cNvCxnSpPr>
            <a:cxnSpLocks/>
          </p:cNvCxnSpPr>
          <p:nvPr/>
        </p:nvCxnSpPr>
        <p:spPr>
          <a:xfrm>
            <a:off x="6096000" y="908050"/>
            <a:ext cx="0" cy="1981200"/>
          </a:xfrm>
          <a:prstGeom prst="line">
            <a:avLst/>
          </a:prstGeom>
          <a:ln>
            <a:solidFill>
              <a:srgbClr val="361B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5699E9-E514-8605-2DB3-D83C6BCA175A}"/>
              </a:ext>
            </a:extLst>
          </p:cNvPr>
          <p:cNvCxnSpPr>
            <a:cxnSpLocks/>
          </p:cNvCxnSpPr>
          <p:nvPr/>
        </p:nvCxnSpPr>
        <p:spPr>
          <a:xfrm>
            <a:off x="6096000" y="3968750"/>
            <a:ext cx="0" cy="2305050"/>
          </a:xfrm>
          <a:prstGeom prst="line">
            <a:avLst/>
          </a:prstGeom>
          <a:ln>
            <a:solidFill>
              <a:srgbClr val="361B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7C4D29E-D9AA-3F97-8ED5-D54EF4A83791}"/>
              </a:ext>
            </a:extLst>
          </p:cNvPr>
          <p:cNvCxnSpPr>
            <a:cxnSpLocks/>
          </p:cNvCxnSpPr>
          <p:nvPr/>
        </p:nvCxnSpPr>
        <p:spPr>
          <a:xfrm>
            <a:off x="6096000" y="2889250"/>
            <a:ext cx="539750" cy="539750"/>
          </a:xfrm>
          <a:prstGeom prst="line">
            <a:avLst/>
          </a:prstGeom>
          <a:ln>
            <a:solidFill>
              <a:srgbClr val="361B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A680D6C-DBC8-5741-8B62-EDE0CA03A57F}"/>
              </a:ext>
            </a:extLst>
          </p:cNvPr>
          <p:cNvCxnSpPr>
            <a:cxnSpLocks/>
          </p:cNvCxnSpPr>
          <p:nvPr/>
        </p:nvCxnSpPr>
        <p:spPr>
          <a:xfrm flipH="1">
            <a:off x="6096000" y="3429000"/>
            <a:ext cx="539750" cy="539750"/>
          </a:xfrm>
          <a:prstGeom prst="line">
            <a:avLst/>
          </a:prstGeom>
          <a:ln>
            <a:solidFill>
              <a:srgbClr val="361B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69582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E87FD-268D-3AE6-998B-25ABD62AF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Definitions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872C38-14BC-F61E-010C-B9A64757E247}"/>
              </a:ext>
            </a:extLst>
          </p:cNvPr>
          <p:cNvSpPr txBox="1"/>
          <p:nvPr/>
        </p:nvSpPr>
        <p:spPr>
          <a:xfrm>
            <a:off x="1055688" y="1628775"/>
            <a:ext cx="4679950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Bef>
                <a:spcPts val="1200"/>
              </a:spcBef>
              <a:buBlip>
                <a:blip r:embed="rId2"/>
              </a:buBlip>
            </a:pPr>
            <a:r>
              <a:rPr lang="en-GB" sz="2000" b="1" dirty="0">
                <a:solidFill>
                  <a:srgbClr val="000000"/>
                </a:solidFill>
                <a:latin typeface="Abadi Extra Light"/>
              </a:rPr>
              <a:t>Peptides</a:t>
            </a:r>
            <a:endParaRPr lang="en-GB" sz="2000" b="1" dirty="0">
              <a:solidFill>
                <a:srgbClr val="000000"/>
              </a:solidFill>
              <a:latin typeface="Abadi Extra Light" panose="020B0204020104020204" pitchFamily="34" charset="0"/>
            </a:endParaRPr>
          </a:p>
          <a:p>
            <a:pPr marL="800100" lvl="1" indent="-342900">
              <a:spcBef>
                <a:spcPts val="1200"/>
              </a:spcBef>
              <a:buClr>
                <a:srgbClr val="361B10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Abadi Extra Light"/>
              </a:rPr>
              <a:t>short chain of amino acids, typically &lt; 50 </a:t>
            </a:r>
          </a:p>
          <a:p>
            <a:pPr marL="800100" lvl="1" indent="-342900">
              <a:spcBef>
                <a:spcPts val="1200"/>
              </a:spcBef>
              <a:buClr>
                <a:srgbClr val="361B10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Abadi Extra Light"/>
              </a:rPr>
              <a:t>act as signalling molecules</a:t>
            </a:r>
            <a:br>
              <a:rPr lang="en-GB" sz="2000" dirty="0">
                <a:latin typeface="Abadi Extra Light" panose="020B0204020104020204" pitchFamily="34" charset="0"/>
              </a:rPr>
            </a:br>
            <a:endParaRPr lang="en-GB" sz="2000" dirty="0">
              <a:solidFill>
                <a:srgbClr val="000000"/>
              </a:solidFill>
              <a:latin typeface="Abadi Extra Light" panose="020B0204020104020204" pitchFamily="34" charset="0"/>
            </a:endParaRPr>
          </a:p>
          <a:p>
            <a:pPr marL="342900" indent="-342900">
              <a:spcBef>
                <a:spcPts val="1200"/>
              </a:spcBef>
              <a:buBlip>
                <a:blip r:embed="rId2"/>
              </a:buBlip>
            </a:pPr>
            <a:r>
              <a:rPr lang="en-GB" sz="2000" b="1" dirty="0">
                <a:solidFill>
                  <a:srgbClr val="000000"/>
                </a:solidFill>
                <a:latin typeface="Abadi Extra Light" panose="020B0204020104020204" pitchFamily="34" charset="0"/>
              </a:rPr>
              <a:t>Incretins</a:t>
            </a:r>
            <a:endParaRPr lang="en-GB" sz="2000" b="1">
              <a:solidFill>
                <a:srgbClr val="000000"/>
              </a:solidFill>
              <a:latin typeface="Abadi Extra Light" panose="020B0204020104020204" pitchFamily="34" charset="0"/>
            </a:endParaRPr>
          </a:p>
          <a:p>
            <a:pPr marL="800100" lvl="1" indent="-342900">
              <a:spcBef>
                <a:spcPts val="1200"/>
              </a:spcBef>
              <a:buClr>
                <a:srgbClr val="361B10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Abadi Extra Light"/>
              </a:rPr>
              <a:t>gut-derived peptides</a:t>
            </a:r>
          </a:p>
          <a:p>
            <a:pPr marL="800100" lvl="1" indent="-342900">
              <a:spcBef>
                <a:spcPts val="1200"/>
              </a:spcBef>
              <a:buClr>
                <a:srgbClr val="361B10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Abadi Extra Light"/>
              </a:rPr>
              <a:t>released after eating</a:t>
            </a:r>
          </a:p>
          <a:p>
            <a:pPr marL="800100" lvl="1" indent="-342900">
              <a:spcBef>
                <a:spcPts val="1200"/>
              </a:spcBef>
              <a:buClr>
                <a:srgbClr val="361B10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  <a:t>↑insulin secretion from pancreas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616AF0-525D-3D58-F9A9-3D3080C39371}"/>
              </a:ext>
            </a:extLst>
          </p:cNvPr>
          <p:cNvSpPr txBox="1"/>
          <p:nvPr/>
        </p:nvSpPr>
        <p:spPr>
          <a:xfrm>
            <a:off x="6456363" y="1628775"/>
            <a:ext cx="46799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Blip>
                <a:blip r:embed="rId2"/>
              </a:buBlip>
            </a:pPr>
            <a:r>
              <a:rPr lang="en-GB" sz="2000" b="1" dirty="0">
                <a:solidFill>
                  <a:srgbClr val="000000"/>
                </a:solidFill>
                <a:latin typeface="Abadi Extra Light" panose="020B0204020104020204" pitchFamily="34" charset="0"/>
              </a:rPr>
              <a:t>GLP-1: </a:t>
            </a:r>
            <a: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  <a:t>Glucagon-like Peptide-1</a:t>
            </a:r>
            <a:b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</a:br>
            <a:endParaRPr lang="en-GB" sz="2000" dirty="0">
              <a:solidFill>
                <a:srgbClr val="000000"/>
              </a:solidFill>
              <a:latin typeface="Abadi Extra Light" panose="020B0204020104020204" pitchFamily="34" charset="0"/>
            </a:endParaRPr>
          </a:p>
          <a:p>
            <a:pPr marL="342900" indent="-342900">
              <a:spcBef>
                <a:spcPts val="1200"/>
              </a:spcBef>
              <a:buBlip>
                <a:blip r:embed="rId2"/>
              </a:buBlip>
            </a:pPr>
            <a:r>
              <a:rPr lang="en-GB" sz="2000" b="1" dirty="0">
                <a:solidFill>
                  <a:srgbClr val="000000"/>
                </a:solidFill>
                <a:latin typeface="Abadi Extra Light" panose="020B0204020104020204" pitchFamily="34" charset="0"/>
              </a:rPr>
              <a:t>GIP: </a:t>
            </a:r>
            <a: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  <a:t>Glucose-dependent insulinotropic polypeptide</a:t>
            </a:r>
          </a:p>
        </p:txBody>
      </p:sp>
    </p:spTree>
    <p:extLst>
      <p:ext uri="{BB962C8B-B14F-4D97-AF65-F5344CB8AC3E}">
        <p14:creationId xmlns:p14="http://schemas.microsoft.com/office/powerpoint/2010/main" val="1552920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627F1-871E-370F-8163-0D40C4543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Gila Monster</a:t>
            </a:r>
          </a:p>
        </p:txBody>
      </p:sp>
      <p:pic>
        <p:nvPicPr>
          <p:cNvPr id="5" name="Picture 4" descr="A black and yellow lizard&#10;&#10;AI-generated content may be incorrect.">
            <a:extLst>
              <a:ext uri="{FF2B5EF4-FFF2-40B4-BE49-F238E27FC236}">
                <a16:creationId xmlns:a16="http://schemas.microsoft.com/office/drawing/2014/main" id="{53C89835-CB60-EF4F-23C4-3CB1B336FD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00" y="1113664"/>
            <a:ext cx="10800000" cy="463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05406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B0473-9059-DEE0-AEC5-6855CB6C2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History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ED4E29D-9437-3941-FE71-4232D6ED0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325" y="1824977"/>
            <a:ext cx="10800000" cy="320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996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BE1D3-2F4D-80B1-5EEF-D10EDD4EA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>
                <a:latin typeface="Abadi Extra Light"/>
              </a:rPr>
              <a:t>The Incretin Cast – GLP‐1 &amp; GIP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4CCC6D-7128-77EA-7E39-8C3D5F4D717B}"/>
              </a:ext>
            </a:extLst>
          </p:cNvPr>
          <p:cNvSpPr txBox="1"/>
          <p:nvPr/>
        </p:nvSpPr>
        <p:spPr>
          <a:xfrm>
            <a:off x="1055688" y="1628775"/>
            <a:ext cx="46799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Blip>
                <a:blip r:embed="rId2"/>
              </a:buBlip>
            </a:pPr>
            <a:r>
              <a:rPr lang="en-GB" sz="2000" b="1" dirty="0">
                <a:solidFill>
                  <a:srgbClr val="000000"/>
                </a:solidFill>
                <a:latin typeface="Abadi Extra Light" panose="020B0204020104020204" pitchFamily="34" charset="0"/>
              </a:rPr>
              <a:t>GLP-1s: </a:t>
            </a:r>
            <a: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  <a:t>↑ Insulin, ↓ Glucagon ↓ Appetite</a:t>
            </a:r>
          </a:p>
          <a:p>
            <a:pPr marL="800100" lvl="1" indent="-342900">
              <a:spcBef>
                <a:spcPts val="1200"/>
              </a:spcBef>
              <a:buClr>
                <a:srgbClr val="361B10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  <a:t>Exenatide</a:t>
            </a:r>
          </a:p>
          <a:p>
            <a:pPr marL="800100" lvl="1" indent="-342900">
              <a:spcBef>
                <a:spcPts val="1200"/>
              </a:spcBef>
              <a:buClr>
                <a:srgbClr val="361B10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  <a:t>Liraglutide</a:t>
            </a:r>
          </a:p>
          <a:p>
            <a:pPr marL="800100" lvl="1" indent="-342900">
              <a:spcBef>
                <a:spcPts val="1200"/>
              </a:spcBef>
              <a:buClr>
                <a:srgbClr val="361B10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  <a:t>Dulaglutide</a:t>
            </a:r>
          </a:p>
          <a:p>
            <a:pPr marL="800100" lvl="1" indent="-342900">
              <a:spcBef>
                <a:spcPts val="1200"/>
              </a:spcBef>
              <a:buClr>
                <a:srgbClr val="361B10"/>
              </a:buClr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000000"/>
                </a:solidFill>
                <a:latin typeface="Abadi Extra Light" panose="020B0204020104020204" pitchFamily="34" charset="0"/>
              </a:rPr>
              <a:t>Semaglutide</a:t>
            </a:r>
            <a: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  <a:t> - Ozempic / </a:t>
            </a:r>
            <a:r>
              <a:rPr lang="en-GB" sz="2000" dirty="0" err="1">
                <a:solidFill>
                  <a:srgbClr val="000000"/>
                </a:solidFill>
                <a:latin typeface="Abadi Extra Light" panose="020B0204020104020204" pitchFamily="34" charset="0"/>
              </a:rPr>
              <a:t>Wegovy</a:t>
            </a:r>
            <a:endParaRPr lang="en-GB" sz="2000" dirty="0">
              <a:solidFill>
                <a:srgbClr val="00000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93D6AA-7A91-B5B0-DBDA-53CBE796BA2A}"/>
              </a:ext>
            </a:extLst>
          </p:cNvPr>
          <p:cNvSpPr txBox="1"/>
          <p:nvPr/>
        </p:nvSpPr>
        <p:spPr>
          <a:xfrm>
            <a:off x="6456365" y="1628775"/>
            <a:ext cx="46799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Blip>
                <a:blip r:embed="rId2"/>
              </a:buBlip>
            </a:pPr>
            <a:r>
              <a:rPr lang="en-GB" sz="2000" b="1" dirty="0">
                <a:solidFill>
                  <a:srgbClr val="000000"/>
                </a:solidFill>
                <a:latin typeface="Abadi Extra Light" panose="020B0204020104020204" pitchFamily="34" charset="0"/>
              </a:rPr>
              <a:t>GIPs: </a:t>
            </a:r>
            <a: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  <a:t>↑ Insulin secretion, alter fat metabolism</a:t>
            </a:r>
            <a:b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</a:br>
            <a:endParaRPr lang="en-GB" sz="2000" dirty="0">
              <a:solidFill>
                <a:srgbClr val="000000"/>
              </a:solidFill>
              <a:latin typeface="Abadi Extra Light" panose="020B0204020104020204" pitchFamily="34" charset="0"/>
            </a:endParaRPr>
          </a:p>
          <a:p>
            <a:pPr marL="342900" indent="-342900">
              <a:spcBef>
                <a:spcPts val="1200"/>
              </a:spcBef>
              <a:buBlip>
                <a:blip r:embed="rId2"/>
              </a:buBlip>
            </a:pPr>
            <a:r>
              <a:rPr lang="en-GB" sz="2000" b="1" dirty="0">
                <a:solidFill>
                  <a:srgbClr val="000000"/>
                </a:solidFill>
                <a:latin typeface="Abadi Extra Light" panose="020B0204020104020204" pitchFamily="34" charset="0"/>
              </a:rPr>
              <a:t>GLP-1 + GIP: </a:t>
            </a:r>
            <a:r>
              <a:rPr lang="en-GB" sz="2000" dirty="0" err="1">
                <a:solidFill>
                  <a:srgbClr val="000000"/>
                </a:solidFill>
                <a:latin typeface="Abadi Extra Light" panose="020B0204020104020204" pitchFamily="34" charset="0"/>
              </a:rPr>
              <a:t>Tirzepatide</a:t>
            </a:r>
            <a: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  <a:t> – </a:t>
            </a:r>
            <a:r>
              <a:rPr lang="en-GB" sz="2000" dirty="0" err="1">
                <a:solidFill>
                  <a:srgbClr val="000000"/>
                </a:solidFill>
                <a:latin typeface="Abadi Extra Light" panose="020B0204020104020204" pitchFamily="34" charset="0"/>
              </a:rPr>
              <a:t>Mounjaro</a:t>
            </a:r>
            <a:b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</a:br>
            <a:endParaRPr lang="en-GB" sz="2000" dirty="0">
              <a:solidFill>
                <a:srgbClr val="000000"/>
              </a:solidFill>
              <a:latin typeface="Abadi Extra Light" panose="020B0204020104020204" pitchFamily="34" charset="0"/>
            </a:endParaRPr>
          </a:p>
          <a:p>
            <a:pPr marL="342900" indent="-342900">
              <a:spcBef>
                <a:spcPts val="1200"/>
              </a:spcBef>
              <a:buBlip>
                <a:blip r:embed="rId2"/>
              </a:buBlip>
            </a:pPr>
            <a:r>
              <a:rPr lang="en-GB" sz="2000" b="1" dirty="0">
                <a:solidFill>
                  <a:srgbClr val="000000"/>
                </a:solidFill>
                <a:latin typeface="Abadi Extra Light" panose="020B0204020104020204" pitchFamily="34" charset="0"/>
              </a:rPr>
              <a:t>GLP-1 + GIP + GCGR (glucagon): </a:t>
            </a:r>
            <a:r>
              <a:rPr lang="en-GB" sz="2000" dirty="0" err="1">
                <a:solidFill>
                  <a:srgbClr val="000000"/>
                </a:solidFill>
                <a:latin typeface="Abadi Extra Light" panose="020B0204020104020204" pitchFamily="34" charset="0"/>
              </a:rPr>
              <a:t>Retatrutide</a:t>
            </a:r>
            <a:r>
              <a:rPr lang="en-GB" sz="2000" dirty="0">
                <a:solidFill>
                  <a:srgbClr val="000000"/>
                </a:solidFill>
                <a:latin typeface="Abadi Extra Light" panose="020B0204020104020204" pitchFamily="34" charset="0"/>
              </a:rPr>
              <a:t>  - Phase 3 trials</a:t>
            </a:r>
          </a:p>
        </p:txBody>
      </p:sp>
    </p:spTree>
    <p:extLst>
      <p:ext uri="{BB962C8B-B14F-4D97-AF65-F5344CB8AC3E}">
        <p14:creationId xmlns:p14="http://schemas.microsoft.com/office/powerpoint/2010/main" val="438433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82E19-E9C0-D882-7147-9230418F0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F93AE-70FA-7CF9-7178-28410890D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>
                <a:latin typeface="Abadi Extra Light"/>
              </a:rPr>
              <a:t>The Double Agent: GLP-1</a:t>
            </a:r>
            <a:endParaRPr lang="en-GB" dirty="0"/>
          </a:p>
        </p:txBody>
      </p:sp>
      <p:pic>
        <p:nvPicPr>
          <p:cNvPr id="3" name="Picture 2" descr="A diagram of the internal organs&#10;&#10;AI-generated content may be incorrect.">
            <a:extLst>
              <a:ext uri="{FF2B5EF4-FFF2-40B4-BE49-F238E27FC236}">
                <a16:creationId xmlns:a16="http://schemas.microsoft.com/office/drawing/2014/main" id="{B0FCBD36-C0ED-74E4-E9CA-B75CC6938E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74" b="6726"/>
          <a:stretch/>
        </p:blipFill>
        <p:spPr>
          <a:xfrm>
            <a:off x="2725669" y="791689"/>
            <a:ext cx="6186485" cy="562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7044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FC2D3-14CC-B2A0-8EC8-2CC470763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6E44D-44D5-FFE0-569E-31CB284B7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>
                <a:latin typeface="Abadi Extra Light"/>
              </a:rPr>
              <a:t>GLP-1 vs GIP</a:t>
            </a:r>
            <a:endParaRPr lang="en-GB" dirty="0"/>
          </a:p>
        </p:txBody>
      </p:sp>
      <p:pic>
        <p:nvPicPr>
          <p:cNvPr id="3" name="Picture 2" descr="A diagram of the human body&#10;&#10;AI-generated content may be incorrect.">
            <a:extLst>
              <a:ext uri="{FF2B5EF4-FFF2-40B4-BE49-F238E27FC236}">
                <a16:creationId xmlns:a16="http://schemas.microsoft.com/office/drawing/2014/main" id="{BE89D1AA-7F62-DE69-1309-018D0912CC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6" t="3074" r="1889" b="-181"/>
          <a:stretch/>
        </p:blipFill>
        <p:spPr>
          <a:xfrm>
            <a:off x="1039091" y="791689"/>
            <a:ext cx="10272165" cy="564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31709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glfo">
      <a:dk1>
        <a:srgbClr val="0A2538"/>
      </a:dk1>
      <a:lt1>
        <a:sysClr val="window" lastClr="FFFFFF"/>
      </a:lt1>
      <a:dk2>
        <a:srgbClr val="113A57"/>
      </a:dk2>
      <a:lt2>
        <a:srgbClr val="BDC1CC"/>
      </a:lt2>
      <a:accent1>
        <a:srgbClr val="8A8C8F"/>
      </a:accent1>
      <a:accent2>
        <a:srgbClr val="67AD4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8A8C8F"/>
      </a:hlink>
      <a:folHlink>
        <a:srgbClr val="954F72"/>
      </a:folHlink>
    </a:clrScheme>
    <a:fontScheme name="Arial Nova Light">
      <a:majorFont>
        <a:latin typeface="Arial Nova Light"/>
        <a:ea typeface=""/>
        <a:cs typeface=""/>
      </a:majorFont>
      <a:minorFont>
        <a:latin typeface="Arial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4028</TotalTime>
  <Words>550</Words>
  <Application>Microsoft Office PowerPoint</Application>
  <PresentationFormat>Widescreen</PresentationFormat>
  <Paragraphs>67</Paragraphs>
  <Slides>24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From Heart to Brain</vt:lpstr>
      <vt:lpstr>Definitions</vt:lpstr>
      <vt:lpstr>The Gila Monster</vt:lpstr>
      <vt:lpstr>History</vt:lpstr>
      <vt:lpstr>The Incretin Cast – GLP‐1 &amp; GIP</vt:lpstr>
      <vt:lpstr>The Double Agent: GLP-1</vt:lpstr>
      <vt:lpstr>GLP-1 vs GIP</vt:lpstr>
      <vt:lpstr>Cardiovascular Triumph – More than Glucose</vt:lpstr>
      <vt:lpstr>Renal Protection</vt:lpstr>
      <vt:lpstr>Semaglutide, CKD and Type 2 Diabetes</vt:lpstr>
      <vt:lpstr>FLOW Study – 2024</vt:lpstr>
      <vt:lpstr>Brain Benefits – Potential Neuroprotection</vt:lpstr>
      <vt:lpstr>Liver Health – NASH / NAFLD / MASLD</vt:lpstr>
      <vt:lpstr>GLP-1 Therapies for NASH Treatment</vt:lpstr>
      <vt:lpstr>Hidden Gems – Bone, Retina, &amp; More</vt:lpstr>
      <vt:lpstr>Mental Health Benefits</vt:lpstr>
      <vt:lpstr>Mental Health Evidence</vt:lpstr>
      <vt:lpstr>Mental Health - Mechanisms </vt:lpstr>
      <vt:lpstr>Clinical Studies of GLP-1RAs: Table 1</vt:lpstr>
      <vt:lpstr>Clinical Studies of GLP-1RAs: Table 2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Elliott Brandon - PPCD</dc:creator>
  <cp:lastModifiedBy>Elliott Brandon - PPCD</cp:lastModifiedBy>
  <cp:revision>159</cp:revision>
  <dcterms:created xsi:type="dcterms:W3CDTF">2023-06-07T13:35:51Z</dcterms:created>
  <dcterms:modified xsi:type="dcterms:W3CDTF">2025-04-10T11:48:43Z</dcterms:modified>
</cp:coreProperties>
</file>